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5" r:id="rId11"/>
    <p:sldId id="267" r:id="rId12"/>
    <p:sldId id="279" r:id="rId13"/>
    <p:sldId id="270" r:id="rId14"/>
    <p:sldId id="271" r:id="rId15"/>
    <p:sldId id="280" r:id="rId16"/>
    <p:sldId id="272" r:id="rId17"/>
    <p:sldId id="277" r:id="rId18"/>
    <p:sldId id="274" r:id="rId19"/>
  </p:sldIdLst>
  <p:sldSz cx="20104100" cy="11322050"/>
  <p:notesSz cx="20104100" cy="11322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42" d="100"/>
          <a:sy n="42" d="100"/>
        </p:scale>
        <p:origin x="43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41883" cy="1131084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5"/>
            <a:ext cx="9354185" cy="11295380"/>
          </a:xfrm>
          <a:custGeom>
            <a:avLst/>
            <a:gdLst/>
            <a:ahLst/>
            <a:cxnLst/>
            <a:rect l="l" t="t" r="r" b="b"/>
            <a:pathLst>
              <a:path w="9354185" h="11295380">
                <a:moveTo>
                  <a:pt x="3037243" y="11295304"/>
                </a:moveTo>
                <a:lnTo>
                  <a:pt x="0" y="8259623"/>
                </a:lnTo>
                <a:lnTo>
                  <a:pt x="0" y="11295304"/>
                </a:lnTo>
                <a:lnTo>
                  <a:pt x="3037243" y="11295304"/>
                </a:lnTo>
                <a:close/>
              </a:path>
              <a:path w="9354185" h="11295380">
                <a:moveTo>
                  <a:pt x="9354071" y="0"/>
                </a:moveTo>
                <a:lnTo>
                  <a:pt x="6318339" y="0"/>
                </a:lnTo>
                <a:lnTo>
                  <a:pt x="9354071" y="3037128"/>
                </a:lnTo>
                <a:lnTo>
                  <a:pt x="9354071" y="0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354311" y="0"/>
            <a:ext cx="10747375" cy="3035935"/>
          </a:xfrm>
          <a:custGeom>
            <a:avLst/>
            <a:gdLst/>
            <a:ahLst/>
            <a:cxnLst/>
            <a:rect l="l" t="t" r="r" b="b"/>
            <a:pathLst>
              <a:path w="10747375" h="3035935">
                <a:moveTo>
                  <a:pt x="10746358" y="286"/>
                </a:moveTo>
                <a:lnTo>
                  <a:pt x="-236" y="286"/>
                </a:lnTo>
                <a:lnTo>
                  <a:pt x="-236" y="3035636"/>
                </a:lnTo>
                <a:lnTo>
                  <a:pt x="10746358" y="3035636"/>
                </a:lnTo>
                <a:lnTo>
                  <a:pt x="10746358" y="286"/>
                </a:lnTo>
                <a:close/>
              </a:path>
            </a:pathLst>
          </a:custGeom>
          <a:solidFill>
            <a:srgbClr val="C5926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416393" y="9640580"/>
            <a:ext cx="426709" cy="41756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617837" y="10131296"/>
            <a:ext cx="2023820" cy="237737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859463" y="9765556"/>
            <a:ext cx="474980" cy="627380"/>
          </a:xfrm>
          <a:custGeom>
            <a:avLst/>
            <a:gdLst/>
            <a:ahLst/>
            <a:cxnLst/>
            <a:rect l="l" t="t" r="r" b="b"/>
            <a:pathLst>
              <a:path w="474979" h="627379">
                <a:moveTo>
                  <a:pt x="158369" y="481025"/>
                </a:moveTo>
                <a:lnTo>
                  <a:pt x="0" y="321081"/>
                </a:lnTo>
                <a:lnTo>
                  <a:pt x="0" y="467423"/>
                </a:lnTo>
                <a:lnTo>
                  <a:pt x="158369" y="627316"/>
                </a:lnTo>
                <a:lnTo>
                  <a:pt x="158369" y="481025"/>
                </a:lnTo>
                <a:close/>
              </a:path>
              <a:path w="474979" h="627379">
                <a:moveTo>
                  <a:pt x="316471" y="320459"/>
                </a:moveTo>
                <a:lnTo>
                  <a:pt x="158369" y="160515"/>
                </a:lnTo>
                <a:lnTo>
                  <a:pt x="158369" y="306844"/>
                </a:lnTo>
                <a:lnTo>
                  <a:pt x="316471" y="466788"/>
                </a:lnTo>
                <a:lnTo>
                  <a:pt x="316471" y="320459"/>
                </a:lnTo>
                <a:close/>
              </a:path>
              <a:path w="474979" h="627379">
                <a:moveTo>
                  <a:pt x="474967" y="159880"/>
                </a:moveTo>
                <a:lnTo>
                  <a:pt x="316598" y="0"/>
                </a:lnTo>
                <a:lnTo>
                  <a:pt x="316598" y="146291"/>
                </a:lnTo>
                <a:lnTo>
                  <a:pt x="474967" y="306222"/>
                </a:lnTo>
                <a:lnTo>
                  <a:pt x="474967" y="159880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188952" y="10085545"/>
            <a:ext cx="140335" cy="146685"/>
          </a:xfrm>
          <a:custGeom>
            <a:avLst/>
            <a:gdLst/>
            <a:ahLst/>
            <a:cxnLst/>
            <a:rect l="l" t="t" r="r" b="b"/>
            <a:pathLst>
              <a:path w="140334" h="146684">
                <a:moveTo>
                  <a:pt x="139718" y="31"/>
                </a:moveTo>
                <a:lnTo>
                  <a:pt x="-308" y="31"/>
                </a:lnTo>
                <a:lnTo>
                  <a:pt x="-308" y="146280"/>
                </a:lnTo>
                <a:lnTo>
                  <a:pt x="139718" y="146280"/>
                </a:lnTo>
                <a:lnTo>
                  <a:pt x="139718" y="31"/>
                </a:lnTo>
                <a:close/>
              </a:path>
            </a:pathLst>
          </a:custGeom>
          <a:solidFill>
            <a:srgbClr val="672C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859463" y="9764997"/>
            <a:ext cx="302260" cy="304800"/>
          </a:xfrm>
          <a:custGeom>
            <a:avLst/>
            <a:gdLst/>
            <a:ahLst/>
            <a:cxnLst/>
            <a:rect l="l" t="t" r="r" b="b"/>
            <a:pathLst>
              <a:path w="302259" h="304800">
                <a:moveTo>
                  <a:pt x="301739" y="0"/>
                </a:moveTo>
                <a:lnTo>
                  <a:pt x="0" y="0"/>
                </a:lnTo>
                <a:lnTo>
                  <a:pt x="0" y="129540"/>
                </a:lnTo>
                <a:lnTo>
                  <a:pt x="254" y="129540"/>
                </a:lnTo>
                <a:lnTo>
                  <a:pt x="254" y="147320"/>
                </a:lnTo>
                <a:lnTo>
                  <a:pt x="254" y="304800"/>
                </a:lnTo>
                <a:lnTo>
                  <a:pt x="144145" y="304800"/>
                </a:lnTo>
                <a:lnTo>
                  <a:pt x="144145" y="147320"/>
                </a:lnTo>
                <a:lnTo>
                  <a:pt x="301739" y="147320"/>
                </a:lnTo>
                <a:lnTo>
                  <a:pt x="301739" y="129540"/>
                </a:lnTo>
                <a:lnTo>
                  <a:pt x="301739" y="0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2033504" y="10247089"/>
            <a:ext cx="140335" cy="143510"/>
          </a:xfrm>
          <a:custGeom>
            <a:avLst/>
            <a:gdLst/>
            <a:ahLst/>
            <a:cxnLst/>
            <a:rect l="l" t="t" r="r" b="b"/>
            <a:pathLst>
              <a:path w="140334" h="143509">
                <a:moveTo>
                  <a:pt x="139722" y="27"/>
                </a:moveTo>
                <a:lnTo>
                  <a:pt x="-304" y="27"/>
                </a:lnTo>
                <a:lnTo>
                  <a:pt x="-304" y="142974"/>
                </a:lnTo>
                <a:lnTo>
                  <a:pt x="139722" y="142974"/>
                </a:lnTo>
                <a:lnTo>
                  <a:pt x="139722" y="27"/>
                </a:lnTo>
                <a:close/>
              </a:path>
            </a:pathLst>
          </a:custGeom>
          <a:solidFill>
            <a:srgbClr val="672C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496483" y="9920988"/>
            <a:ext cx="207258" cy="97533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502579" y="9920988"/>
            <a:ext cx="1633686" cy="405373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3986916" y="10076439"/>
            <a:ext cx="155575" cy="97155"/>
          </a:xfrm>
          <a:custGeom>
            <a:avLst/>
            <a:gdLst/>
            <a:ahLst/>
            <a:cxnLst/>
            <a:rect l="l" t="t" r="r" b="b"/>
            <a:pathLst>
              <a:path w="155575" h="97154">
                <a:moveTo>
                  <a:pt x="77851" y="406"/>
                </a:moveTo>
                <a:lnTo>
                  <a:pt x="0" y="406"/>
                </a:lnTo>
                <a:lnTo>
                  <a:pt x="0" y="16713"/>
                </a:lnTo>
                <a:lnTo>
                  <a:pt x="30734" y="16713"/>
                </a:lnTo>
                <a:lnTo>
                  <a:pt x="30734" y="95935"/>
                </a:lnTo>
                <a:lnTo>
                  <a:pt x="47244" y="95935"/>
                </a:lnTo>
                <a:lnTo>
                  <a:pt x="47244" y="16713"/>
                </a:lnTo>
                <a:lnTo>
                  <a:pt x="77851" y="16713"/>
                </a:lnTo>
                <a:lnTo>
                  <a:pt x="77851" y="406"/>
                </a:lnTo>
                <a:close/>
              </a:path>
              <a:path w="155575" h="97154">
                <a:moveTo>
                  <a:pt x="155308" y="68211"/>
                </a:moveTo>
                <a:lnTo>
                  <a:pt x="138544" y="45847"/>
                </a:lnTo>
                <a:lnTo>
                  <a:pt x="138544" y="59283"/>
                </a:lnTo>
                <a:lnTo>
                  <a:pt x="138544" y="76441"/>
                </a:lnTo>
                <a:lnTo>
                  <a:pt x="132448" y="81254"/>
                </a:lnTo>
                <a:lnTo>
                  <a:pt x="116573" y="81254"/>
                </a:lnTo>
                <a:lnTo>
                  <a:pt x="112636" y="80835"/>
                </a:lnTo>
                <a:lnTo>
                  <a:pt x="110350" y="80556"/>
                </a:lnTo>
                <a:lnTo>
                  <a:pt x="110350" y="55156"/>
                </a:lnTo>
                <a:lnTo>
                  <a:pt x="132448" y="55156"/>
                </a:lnTo>
                <a:lnTo>
                  <a:pt x="138544" y="59283"/>
                </a:lnTo>
                <a:lnTo>
                  <a:pt x="138544" y="45847"/>
                </a:lnTo>
                <a:lnTo>
                  <a:pt x="138544" y="45567"/>
                </a:lnTo>
                <a:lnTo>
                  <a:pt x="144132" y="42075"/>
                </a:lnTo>
                <a:lnTo>
                  <a:pt x="145529" y="40500"/>
                </a:lnTo>
                <a:lnTo>
                  <a:pt x="148450" y="37312"/>
                </a:lnTo>
                <a:lnTo>
                  <a:pt x="151117" y="31254"/>
                </a:lnTo>
                <a:lnTo>
                  <a:pt x="152133" y="23736"/>
                </a:lnTo>
                <a:lnTo>
                  <a:pt x="150609" y="15773"/>
                </a:lnTo>
                <a:lnTo>
                  <a:pt x="150482" y="14414"/>
                </a:lnTo>
                <a:lnTo>
                  <a:pt x="145021" y="6883"/>
                </a:lnTo>
                <a:lnTo>
                  <a:pt x="135623" y="1955"/>
                </a:lnTo>
                <a:lnTo>
                  <a:pt x="135623" y="15773"/>
                </a:lnTo>
                <a:lnTo>
                  <a:pt x="135623" y="19888"/>
                </a:lnTo>
                <a:lnTo>
                  <a:pt x="135623" y="36512"/>
                </a:lnTo>
                <a:lnTo>
                  <a:pt x="129273" y="40500"/>
                </a:lnTo>
                <a:lnTo>
                  <a:pt x="110350" y="40500"/>
                </a:lnTo>
                <a:lnTo>
                  <a:pt x="110350" y="16179"/>
                </a:lnTo>
                <a:lnTo>
                  <a:pt x="113271" y="15900"/>
                </a:lnTo>
                <a:lnTo>
                  <a:pt x="116954" y="15773"/>
                </a:lnTo>
                <a:lnTo>
                  <a:pt x="129654" y="15773"/>
                </a:lnTo>
                <a:lnTo>
                  <a:pt x="135623" y="19888"/>
                </a:lnTo>
                <a:lnTo>
                  <a:pt x="135623" y="15773"/>
                </a:lnTo>
                <a:lnTo>
                  <a:pt x="135496" y="1828"/>
                </a:lnTo>
                <a:lnTo>
                  <a:pt x="121018" y="0"/>
                </a:lnTo>
                <a:lnTo>
                  <a:pt x="113398" y="63"/>
                </a:lnTo>
                <a:lnTo>
                  <a:pt x="98793" y="444"/>
                </a:lnTo>
                <a:lnTo>
                  <a:pt x="93713" y="660"/>
                </a:lnTo>
                <a:lnTo>
                  <a:pt x="93713" y="96329"/>
                </a:lnTo>
                <a:lnTo>
                  <a:pt x="98920" y="96608"/>
                </a:lnTo>
                <a:lnTo>
                  <a:pt x="105651" y="96837"/>
                </a:lnTo>
                <a:lnTo>
                  <a:pt x="113017" y="96977"/>
                </a:lnTo>
                <a:lnTo>
                  <a:pt x="120002" y="97028"/>
                </a:lnTo>
                <a:lnTo>
                  <a:pt x="134099" y="95300"/>
                </a:lnTo>
                <a:lnTo>
                  <a:pt x="145148" y="90030"/>
                </a:lnTo>
                <a:lnTo>
                  <a:pt x="152387" y="81254"/>
                </a:lnTo>
                <a:lnTo>
                  <a:pt x="152514" y="81038"/>
                </a:lnTo>
                <a:lnTo>
                  <a:pt x="155308" y="68211"/>
                </a:lnTo>
                <a:close/>
              </a:path>
            </a:pathLst>
          </a:custGeom>
          <a:solidFill>
            <a:srgbClr val="672C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148458" y="10237973"/>
            <a:ext cx="73148" cy="91437"/>
          </a:xfrm>
          <a:prstGeom prst="rect">
            <a:avLst/>
          </a:prstGeom>
        </p:spPr>
      </p:pic>
      <p:sp>
        <p:nvSpPr>
          <p:cNvPr id="29" name="bg object 29"/>
          <p:cNvSpPr/>
          <p:nvPr/>
        </p:nvSpPr>
        <p:spPr>
          <a:xfrm>
            <a:off x="14148815" y="10076401"/>
            <a:ext cx="91440" cy="97155"/>
          </a:xfrm>
          <a:custGeom>
            <a:avLst/>
            <a:gdLst/>
            <a:ahLst/>
            <a:cxnLst/>
            <a:rect l="l" t="t" r="r" b="b"/>
            <a:pathLst>
              <a:path w="91440" h="97154">
                <a:moveTo>
                  <a:pt x="52219" y="31"/>
                </a:moveTo>
                <a:lnTo>
                  <a:pt x="38122" y="31"/>
                </a:lnTo>
                <a:lnTo>
                  <a:pt x="-357" y="97031"/>
                </a:lnTo>
                <a:lnTo>
                  <a:pt x="15771" y="97031"/>
                </a:lnTo>
                <a:lnTo>
                  <a:pt x="25295" y="72317"/>
                </a:lnTo>
                <a:lnTo>
                  <a:pt x="80793" y="72317"/>
                </a:lnTo>
                <a:lnTo>
                  <a:pt x="74443" y="56417"/>
                </a:lnTo>
                <a:lnTo>
                  <a:pt x="31391" y="56417"/>
                </a:lnTo>
                <a:lnTo>
                  <a:pt x="44726" y="22001"/>
                </a:lnTo>
                <a:lnTo>
                  <a:pt x="58060" y="22001"/>
                </a:lnTo>
                <a:lnTo>
                  <a:pt x="58060" y="14775"/>
                </a:lnTo>
                <a:lnTo>
                  <a:pt x="52219" y="31"/>
                </a:lnTo>
                <a:close/>
              </a:path>
              <a:path w="91440" h="97154">
                <a:moveTo>
                  <a:pt x="80793" y="72317"/>
                </a:moveTo>
                <a:lnTo>
                  <a:pt x="64156" y="72317"/>
                </a:lnTo>
                <a:lnTo>
                  <a:pt x="73554" y="97031"/>
                </a:lnTo>
                <a:lnTo>
                  <a:pt x="90572" y="97031"/>
                </a:lnTo>
                <a:lnTo>
                  <a:pt x="80793" y="72317"/>
                </a:lnTo>
                <a:close/>
              </a:path>
              <a:path w="91440" h="97154">
                <a:moveTo>
                  <a:pt x="58060" y="22001"/>
                </a:moveTo>
                <a:lnTo>
                  <a:pt x="44726" y="22001"/>
                </a:lnTo>
                <a:lnTo>
                  <a:pt x="58060" y="56417"/>
                </a:lnTo>
                <a:lnTo>
                  <a:pt x="58060" y="22001"/>
                </a:lnTo>
                <a:close/>
              </a:path>
              <a:path w="91440" h="97154">
                <a:moveTo>
                  <a:pt x="58060" y="14775"/>
                </a:moveTo>
                <a:lnTo>
                  <a:pt x="58060" y="56417"/>
                </a:lnTo>
                <a:lnTo>
                  <a:pt x="74443" y="56417"/>
                </a:lnTo>
                <a:lnTo>
                  <a:pt x="58060" y="14775"/>
                </a:lnTo>
                <a:close/>
              </a:path>
            </a:pathLst>
          </a:custGeom>
          <a:solidFill>
            <a:srgbClr val="672C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131295" y="10231849"/>
            <a:ext cx="97155" cy="142875"/>
          </a:xfrm>
          <a:custGeom>
            <a:avLst/>
            <a:gdLst/>
            <a:ahLst/>
            <a:cxnLst/>
            <a:rect l="l" t="t" r="r" b="b"/>
            <a:pathLst>
              <a:path w="97154" h="142875">
                <a:moveTo>
                  <a:pt x="48231" y="27"/>
                </a:moveTo>
                <a:lnTo>
                  <a:pt x="-281" y="46190"/>
                </a:lnTo>
                <a:lnTo>
                  <a:pt x="48231" y="142759"/>
                </a:lnTo>
                <a:lnTo>
                  <a:pt x="96871" y="46190"/>
                </a:lnTo>
                <a:lnTo>
                  <a:pt x="48231" y="27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1" name="bg object 3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46253" y="9963659"/>
            <a:ext cx="64006" cy="64006"/>
          </a:xfrm>
          <a:prstGeom prst="rect">
            <a:avLst/>
          </a:prstGeom>
        </p:spPr>
      </p:pic>
      <p:sp>
        <p:nvSpPr>
          <p:cNvPr id="32" name="bg object 32"/>
          <p:cNvSpPr/>
          <p:nvPr/>
        </p:nvSpPr>
        <p:spPr>
          <a:xfrm>
            <a:off x="11042625" y="9771652"/>
            <a:ext cx="323215" cy="463550"/>
          </a:xfrm>
          <a:custGeom>
            <a:avLst/>
            <a:gdLst/>
            <a:ahLst/>
            <a:cxnLst/>
            <a:rect l="l" t="t" r="r" b="b"/>
            <a:pathLst>
              <a:path w="323215" h="463550">
                <a:moveTo>
                  <a:pt x="275958" y="229095"/>
                </a:moveTo>
                <a:lnTo>
                  <a:pt x="266306" y="178295"/>
                </a:lnTo>
                <a:lnTo>
                  <a:pt x="242303" y="134734"/>
                </a:lnTo>
                <a:lnTo>
                  <a:pt x="210680" y="99301"/>
                </a:lnTo>
                <a:lnTo>
                  <a:pt x="209029" y="97904"/>
                </a:lnTo>
                <a:lnTo>
                  <a:pt x="209029" y="227571"/>
                </a:lnTo>
                <a:lnTo>
                  <a:pt x="204584" y="267830"/>
                </a:lnTo>
                <a:lnTo>
                  <a:pt x="194805" y="308864"/>
                </a:lnTo>
                <a:lnTo>
                  <a:pt x="184899" y="341795"/>
                </a:lnTo>
                <a:lnTo>
                  <a:pt x="179311" y="357619"/>
                </a:lnTo>
                <a:lnTo>
                  <a:pt x="137909" y="316090"/>
                </a:lnTo>
                <a:lnTo>
                  <a:pt x="96634" y="357619"/>
                </a:lnTo>
                <a:lnTo>
                  <a:pt x="91046" y="341795"/>
                </a:lnTo>
                <a:lnTo>
                  <a:pt x="81013" y="308864"/>
                </a:lnTo>
                <a:lnTo>
                  <a:pt x="71361" y="267830"/>
                </a:lnTo>
                <a:lnTo>
                  <a:pt x="66916" y="227571"/>
                </a:lnTo>
                <a:lnTo>
                  <a:pt x="77330" y="183502"/>
                </a:lnTo>
                <a:lnTo>
                  <a:pt x="100571" y="150863"/>
                </a:lnTo>
                <a:lnTo>
                  <a:pt x="124701" y="130035"/>
                </a:lnTo>
                <a:lnTo>
                  <a:pt x="137909" y="121653"/>
                </a:lnTo>
                <a:lnTo>
                  <a:pt x="151244" y="130035"/>
                </a:lnTo>
                <a:lnTo>
                  <a:pt x="175374" y="150863"/>
                </a:lnTo>
                <a:lnTo>
                  <a:pt x="198488" y="183502"/>
                </a:lnTo>
                <a:lnTo>
                  <a:pt x="209029" y="227571"/>
                </a:lnTo>
                <a:lnTo>
                  <a:pt x="209029" y="97904"/>
                </a:lnTo>
                <a:lnTo>
                  <a:pt x="178041" y="72631"/>
                </a:lnTo>
                <a:lnTo>
                  <a:pt x="151625" y="54851"/>
                </a:lnTo>
                <a:lnTo>
                  <a:pt x="137909" y="47358"/>
                </a:lnTo>
                <a:lnTo>
                  <a:pt x="124320" y="54851"/>
                </a:lnTo>
                <a:lnTo>
                  <a:pt x="65265" y="99301"/>
                </a:lnTo>
                <a:lnTo>
                  <a:pt x="33642" y="134734"/>
                </a:lnTo>
                <a:lnTo>
                  <a:pt x="9652" y="178295"/>
                </a:lnTo>
                <a:lnTo>
                  <a:pt x="0" y="229095"/>
                </a:lnTo>
                <a:lnTo>
                  <a:pt x="11938" y="304812"/>
                </a:lnTo>
                <a:lnTo>
                  <a:pt x="37706" y="380873"/>
                </a:lnTo>
                <a:lnTo>
                  <a:pt x="63614" y="439496"/>
                </a:lnTo>
                <a:lnTo>
                  <a:pt x="75425" y="462978"/>
                </a:lnTo>
                <a:lnTo>
                  <a:pt x="137909" y="400062"/>
                </a:lnTo>
                <a:lnTo>
                  <a:pt x="200393" y="462978"/>
                </a:lnTo>
                <a:lnTo>
                  <a:pt x="233540" y="400062"/>
                </a:lnTo>
                <a:lnTo>
                  <a:pt x="253733" y="357619"/>
                </a:lnTo>
                <a:lnTo>
                  <a:pt x="274815" y="285000"/>
                </a:lnTo>
                <a:lnTo>
                  <a:pt x="275958" y="229095"/>
                </a:lnTo>
                <a:close/>
              </a:path>
              <a:path w="323215" h="463550">
                <a:moveTo>
                  <a:pt x="323075" y="47358"/>
                </a:moveTo>
                <a:lnTo>
                  <a:pt x="275958" y="0"/>
                </a:lnTo>
                <a:lnTo>
                  <a:pt x="228841" y="47358"/>
                </a:lnTo>
                <a:lnTo>
                  <a:pt x="275958" y="94602"/>
                </a:lnTo>
                <a:lnTo>
                  <a:pt x="323075" y="47358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789646" y="9863078"/>
            <a:ext cx="140204" cy="201162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615915" y="9920988"/>
            <a:ext cx="155444" cy="146300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433039" y="9924036"/>
            <a:ext cx="164587" cy="137156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55097" y="10012426"/>
            <a:ext cx="140204" cy="225546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0216637" y="10091672"/>
            <a:ext cx="128012" cy="140204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0362938" y="10091672"/>
            <a:ext cx="118868" cy="143252"/>
          </a:xfrm>
          <a:prstGeom prst="rect">
            <a:avLst/>
          </a:prstGeom>
        </p:spPr>
      </p:pic>
      <p:sp>
        <p:nvSpPr>
          <p:cNvPr id="39" name="bg object 39"/>
          <p:cNvSpPr/>
          <p:nvPr/>
        </p:nvSpPr>
        <p:spPr>
          <a:xfrm>
            <a:off x="10506189" y="10091387"/>
            <a:ext cx="124460" cy="137160"/>
          </a:xfrm>
          <a:custGeom>
            <a:avLst/>
            <a:gdLst/>
            <a:ahLst/>
            <a:cxnLst/>
            <a:rect l="l" t="t" r="r" b="b"/>
            <a:pathLst>
              <a:path w="124459" h="137159">
                <a:moveTo>
                  <a:pt x="124447" y="0"/>
                </a:moveTo>
                <a:lnTo>
                  <a:pt x="100063" y="0"/>
                </a:lnTo>
                <a:lnTo>
                  <a:pt x="100063" y="55880"/>
                </a:lnTo>
                <a:lnTo>
                  <a:pt x="24384" y="55880"/>
                </a:lnTo>
                <a:lnTo>
                  <a:pt x="24384" y="0"/>
                </a:lnTo>
                <a:lnTo>
                  <a:pt x="0" y="0"/>
                </a:lnTo>
                <a:lnTo>
                  <a:pt x="0" y="55880"/>
                </a:lnTo>
                <a:lnTo>
                  <a:pt x="0" y="78740"/>
                </a:lnTo>
                <a:lnTo>
                  <a:pt x="0" y="137160"/>
                </a:lnTo>
                <a:lnTo>
                  <a:pt x="24384" y="137160"/>
                </a:lnTo>
                <a:lnTo>
                  <a:pt x="24384" y="78740"/>
                </a:lnTo>
                <a:lnTo>
                  <a:pt x="100063" y="78740"/>
                </a:lnTo>
                <a:lnTo>
                  <a:pt x="100063" y="137160"/>
                </a:lnTo>
                <a:lnTo>
                  <a:pt x="124447" y="137160"/>
                </a:lnTo>
                <a:lnTo>
                  <a:pt x="124447" y="78740"/>
                </a:lnTo>
                <a:lnTo>
                  <a:pt x="124447" y="55880"/>
                </a:lnTo>
                <a:lnTo>
                  <a:pt x="124447" y="0"/>
                </a:lnTo>
                <a:close/>
              </a:path>
            </a:pathLst>
          </a:custGeom>
          <a:solidFill>
            <a:srgbClr val="672C1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bg object 4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0652490" y="10091672"/>
            <a:ext cx="137156" cy="143252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0807934" y="10091672"/>
            <a:ext cx="128012" cy="143252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0058145" y="10308075"/>
            <a:ext cx="871705" cy="82293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7120167" y="9744209"/>
            <a:ext cx="1761729" cy="7619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98828" y="4158331"/>
            <a:ext cx="17506443" cy="28378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18818" y="7079512"/>
            <a:ext cx="16666462" cy="1227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" y="0"/>
            <a:ext cx="20086320" cy="11304905"/>
          </a:xfrm>
          <a:custGeom>
            <a:avLst/>
            <a:gdLst/>
            <a:ahLst/>
            <a:cxnLst/>
            <a:rect l="l" t="t" r="r" b="b"/>
            <a:pathLst>
              <a:path w="20086320" h="11304905">
                <a:moveTo>
                  <a:pt x="20085557" y="286"/>
                </a:moveTo>
                <a:lnTo>
                  <a:pt x="0" y="286"/>
                </a:lnTo>
                <a:lnTo>
                  <a:pt x="0" y="11304905"/>
                </a:lnTo>
                <a:lnTo>
                  <a:pt x="20085557" y="11304905"/>
                </a:lnTo>
                <a:lnTo>
                  <a:pt x="20085557" y="286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4071"/>
            <a:ext cx="8745284" cy="7472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4071"/>
            <a:ext cx="8745284" cy="7472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1560" cy="11305540"/>
          </a:xfrm>
          <a:custGeom>
            <a:avLst/>
            <a:gdLst/>
            <a:ahLst/>
            <a:cxnLst/>
            <a:rect l="l" t="t" r="r" b="b"/>
            <a:pathLst>
              <a:path w="20101560" h="11305540">
                <a:moveTo>
                  <a:pt x="20100670" y="286"/>
                </a:moveTo>
                <a:lnTo>
                  <a:pt x="0" y="286"/>
                </a:lnTo>
                <a:lnTo>
                  <a:pt x="0" y="11305032"/>
                </a:lnTo>
                <a:lnTo>
                  <a:pt x="20100670" y="11305032"/>
                </a:lnTo>
                <a:lnTo>
                  <a:pt x="20100670" y="286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24840" y="3035521"/>
            <a:ext cx="5760720" cy="3142615"/>
          </a:xfrm>
          <a:custGeom>
            <a:avLst/>
            <a:gdLst/>
            <a:ahLst/>
            <a:cxnLst/>
            <a:rect l="l" t="t" r="r" b="b"/>
            <a:pathLst>
              <a:path w="5760720" h="3142615">
                <a:moveTo>
                  <a:pt x="5760304" y="209"/>
                </a:moveTo>
                <a:lnTo>
                  <a:pt x="518410" y="209"/>
                </a:lnTo>
                <a:lnTo>
                  <a:pt x="-15" y="518610"/>
                </a:lnTo>
                <a:lnTo>
                  <a:pt x="-15" y="3142490"/>
                </a:lnTo>
                <a:lnTo>
                  <a:pt x="5241776" y="3142490"/>
                </a:lnTo>
                <a:lnTo>
                  <a:pt x="5760304" y="2624089"/>
                </a:lnTo>
                <a:lnTo>
                  <a:pt x="5760304" y="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1560" cy="11305540"/>
          </a:xfrm>
          <a:custGeom>
            <a:avLst/>
            <a:gdLst/>
            <a:ahLst/>
            <a:cxnLst/>
            <a:rect l="l" t="t" r="r" b="b"/>
            <a:pathLst>
              <a:path w="20101560" h="11305540">
                <a:moveTo>
                  <a:pt x="20100670" y="286"/>
                </a:moveTo>
                <a:lnTo>
                  <a:pt x="0" y="286"/>
                </a:lnTo>
                <a:lnTo>
                  <a:pt x="0" y="11305032"/>
                </a:lnTo>
                <a:lnTo>
                  <a:pt x="20100670" y="11305032"/>
                </a:lnTo>
                <a:lnTo>
                  <a:pt x="20100670" y="286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57774" y="83005"/>
            <a:ext cx="13315315" cy="779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20708" y="4882264"/>
            <a:ext cx="9756775" cy="296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29507"/>
            <a:ext cx="6433312" cy="5661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29507"/>
            <a:ext cx="4623943" cy="5661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29507"/>
            <a:ext cx="4623943" cy="56610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19.jp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FO@FPPRT.RU" TargetMode="External"/><Relationship Id="rId11" Type="http://schemas.openxmlformats.org/officeDocument/2006/relationships/image" Target="../media/image27.png"/><Relationship Id="rId5" Type="http://schemas.openxmlformats.org/officeDocument/2006/relationships/image" Target="../media/image22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1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93376" y="4158331"/>
            <a:ext cx="8811895" cy="2837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375"/>
              </a:lnSpc>
              <a:spcBef>
                <a:spcPts val="95"/>
              </a:spcBef>
            </a:pPr>
            <a:r>
              <a:rPr sz="6150" b="1" spc="-5" dirty="0">
                <a:solidFill>
                  <a:srgbClr val="E84E20"/>
                </a:solidFill>
                <a:latin typeface="Calibri"/>
                <a:cs typeface="Calibri"/>
              </a:rPr>
              <a:t>ФОНД</a:t>
            </a:r>
            <a:r>
              <a:rPr sz="6150" b="1" spc="-20" dirty="0">
                <a:solidFill>
                  <a:srgbClr val="E84E20"/>
                </a:solidFill>
                <a:latin typeface="Calibri"/>
                <a:cs typeface="Calibri"/>
              </a:rPr>
              <a:t> </a:t>
            </a:r>
            <a:r>
              <a:rPr sz="6150" b="1" spc="-10" dirty="0">
                <a:solidFill>
                  <a:srgbClr val="E84E20"/>
                </a:solidFill>
                <a:latin typeface="Calibri"/>
                <a:cs typeface="Calibri"/>
              </a:rPr>
              <a:t>ПОДДЕРЖКИ</a:t>
            </a:r>
            <a:endParaRPr sz="6150" dirty="0">
              <a:latin typeface="Calibri"/>
              <a:cs typeface="Calibri"/>
            </a:endParaRPr>
          </a:p>
          <a:p>
            <a:pPr marL="12700" marR="5080">
              <a:lnSpc>
                <a:spcPts val="7390"/>
              </a:lnSpc>
              <a:spcBef>
                <a:spcPts val="90"/>
              </a:spcBef>
            </a:pPr>
            <a:r>
              <a:rPr sz="6150" b="1" spc="-5" dirty="0">
                <a:solidFill>
                  <a:srgbClr val="E84E20"/>
                </a:solidFill>
                <a:latin typeface="Calibri"/>
                <a:cs typeface="Calibri"/>
              </a:rPr>
              <a:t>ПРЕ</a:t>
            </a:r>
            <a:r>
              <a:rPr sz="6150" b="1" spc="-30" dirty="0">
                <a:solidFill>
                  <a:srgbClr val="E84E20"/>
                </a:solidFill>
                <a:latin typeface="Calibri"/>
                <a:cs typeface="Calibri"/>
              </a:rPr>
              <a:t>Д</a:t>
            </a:r>
            <a:r>
              <a:rPr sz="6150" b="1" spc="-5" dirty="0">
                <a:solidFill>
                  <a:srgbClr val="E84E20"/>
                </a:solidFill>
                <a:latin typeface="Calibri"/>
                <a:cs typeface="Calibri"/>
              </a:rPr>
              <a:t>П</a:t>
            </a:r>
            <a:r>
              <a:rPr sz="6150" b="1" spc="-20" dirty="0">
                <a:solidFill>
                  <a:srgbClr val="E84E20"/>
                </a:solidFill>
                <a:latin typeface="Calibri"/>
                <a:cs typeface="Calibri"/>
              </a:rPr>
              <a:t>Р</a:t>
            </a:r>
            <a:r>
              <a:rPr sz="6150" b="1" spc="-30" dirty="0">
                <a:solidFill>
                  <a:srgbClr val="E84E20"/>
                </a:solidFill>
                <a:latin typeface="Calibri"/>
                <a:cs typeface="Calibri"/>
              </a:rPr>
              <a:t>И</a:t>
            </a:r>
            <a:r>
              <a:rPr sz="6150" b="1" spc="5" dirty="0">
                <a:solidFill>
                  <a:srgbClr val="E84E20"/>
                </a:solidFill>
                <a:latin typeface="Calibri"/>
                <a:cs typeface="Calibri"/>
              </a:rPr>
              <a:t>Н</a:t>
            </a:r>
            <a:r>
              <a:rPr sz="6150" b="1" spc="-5" dirty="0">
                <a:solidFill>
                  <a:srgbClr val="E84E20"/>
                </a:solidFill>
                <a:latin typeface="Calibri"/>
                <a:cs typeface="Calibri"/>
              </a:rPr>
              <a:t>И</a:t>
            </a:r>
            <a:r>
              <a:rPr sz="6150" b="1" spc="-30" dirty="0">
                <a:solidFill>
                  <a:srgbClr val="E84E20"/>
                </a:solidFill>
                <a:latin typeface="Calibri"/>
                <a:cs typeface="Calibri"/>
              </a:rPr>
              <a:t>М</a:t>
            </a:r>
            <a:r>
              <a:rPr sz="6150" b="1" spc="-10" dirty="0">
                <a:solidFill>
                  <a:srgbClr val="E84E20"/>
                </a:solidFill>
                <a:latin typeface="Calibri"/>
                <a:cs typeface="Calibri"/>
              </a:rPr>
              <a:t>А</a:t>
            </a:r>
            <a:r>
              <a:rPr sz="6150" b="1" spc="25" dirty="0">
                <a:solidFill>
                  <a:srgbClr val="E84E20"/>
                </a:solidFill>
                <a:latin typeface="Calibri"/>
                <a:cs typeface="Calibri"/>
              </a:rPr>
              <a:t>Т</a:t>
            </a:r>
            <a:r>
              <a:rPr sz="6150" b="1" spc="-5" dirty="0">
                <a:solidFill>
                  <a:srgbClr val="E84E20"/>
                </a:solidFill>
                <a:latin typeface="Calibri"/>
                <a:cs typeface="Calibri"/>
              </a:rPr>
              <a:t>ЕЛ</a:t>
            </a:r>
            <a:r>
              <a:rPr sz="6150" b="1" dirty="0">
                <a:solidFill>
                  <a:srgbClr val="E84E20"/>
                </a:solidFill>
                <a:latin typeface="Calibri"/>
                <a:cs typeface="Calibri"/>
              </a:rPr>
              <a:t>Ь</a:t>
            </a:r>
            <a:r>
              <a:rPr sz="6150" b="1" spc="25" dirty="0">
                <a:solidFill>
                  <a:srgbClr val="E84E20"/>
                </a:solidFill>
                <a:latin typeface="Calibri"/>
                <a:cs typeface="Calibri"/>
              </a:rPr>
              <a:t>С</a:t>
            </a:r>
            <a:r>
              <a:rPr sz="6150" b="1" spc="-10" dirty="0">
                <a:solidFill>
                  <a:srgbClr val="E84E20"/>
                </a:solidFill>
                <a:latin typeface="Calibri"/>
                <a:cs typeface="Calibri"/>
              </a:rPr>
              <a:t>ТВА  РЕСПУБЛИКИ</a:t>
            </a:r>
            <a:r>
              <a:rPr sz="6150" b="1" spc="60" dirty="0">
                <a:solidFill>
                  <a:srgbClr val="E84E20"/>
                </a:solidFill>
                <a:latin typeface="Calibri"/>
                <a:cs typeface="Calibri"/>
              </a:rPr>
              <a:t> </a:t>
            </a:r>
            <a:r>
              <a:rPr sz="6150" b="1" spc="-10" dirty="0">
                <a:solidFill>
                  <a:srgbClr val="E84E20"/>
                </a:solidFill>
                <a:latin typeface="Calibri"/>
                <a:cs typeface="Calibri"/>
              </a:rPr>
              <a:t>ТАТАРСТАН</a:t>
            </a:r>
            <a:endParaRPr sz="61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8016" y="2845069"/>
            <a:ext cx="5909819" cy="3333600"/>
          </a:xfrm>
          <a:custGeom>
            <a:avLst/>
            <a:gdLst/>
            <a:ahLst/>
            <a:cxnLst/>
            <a:rect l="l" t="t" r="r" b="b"/>
            <a:pathLst>
              <a:path w="5760720" h="3142615">
                <a:moveTo>
                  <a:pt x="5760306" y="185"/>
                </a:moveTo>
                <a:lnTo>
                  <a:pt x="518412" y="185"/>
                </a:lnTo>
                <a:lnTo>
                  <a:pt x="-14" y="518586"/>
                </a:lnTo>
                <a:lnTo>
                  <a:pt x="-14" y="3142467"/>
                </a:lnTo>
                <a:lnTo>
                  <a:pt x="5241778" y="3142467"/>
                </a:lnTo>
                <a:lnTo>
                  <a:pt x="5760306" y="2624066"/>
                </a:lnTo>
                <a:lnTo>
                  <a:pt x="5760306" y="1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ru-RU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7795" y="3138409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350" spc="20" dirty="0">
                <a:solidFill>
                  <a:srgbClr val="E84E20"/>
                </a:solidFill>
              </a:rPr>
              <a:t>1</a:t>
            </a:r>
            <a:r>
              <a:rPr lang="ru-RU" sz="5350" spc="20" dirty="0">
                <a:solidFill>
                  <a:srgbClr val="E84E20"/>
                </a:solidFill>
              </a:rPr>
              <a:t>2</a:t>
            </a:r>
            <a:endParaRPr sz="5350" dirty="0"/>
          </a:p>
        </p:txBody>
      </p:sp>
      <p:sp>
        <p:nvSpPr>
          <p:cNvPr id="7" name="object 7"/>
          <p:cNvSpPr txBox="1"/>
          <p:nvPr/>
        </p:nvSpPr>
        <p:spPr>
          <a:xfrm>
            <a:off x="1486217" y="4505575"/>
            <a:ext cx="4880647" cy="61170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50" spc="-15" dirty="0">
                <a:solidFill>
                  <a:srgbClr val="1D1D1B"/>
                </a:solidFill>
                <a:latin typeface="Calibri"/>
                <a:cs typeface="Calibri"/>
              </a:rPr>
              <a:t>Предоставление</a:t>
            </a:r>
            <a:r>
              <a:rPr sz="1950" spc="-6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бесплатного</a:t>
            </a:r>
            <a:r>
              <a:rPr sz="1950" spc="-8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35" dirty="0">
                <a:solidFill>
                  <a:srgbClr val="1D1D1B"/>
                </a:solidFill>
                <a:latin typeface="Calibri"/>
                <a:cs typeface="Calibri"/>
              </a:rPr>
              <a:t>доступа</a:t>
            </a:r>
            <a:r>
              <a:rPr sz="1950" spc="6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endParaRPr sz="19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сервису</a:t>
            </a:r>
            <a:r>
              <a:rPr sz="1950" spc="5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для</a:t>
            </a:r>
            <a:r>
              <a:rPr sz="1950" spc="-4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сдачи</a:t>
            </a:r>
            <a:r>
              <a:rPr sz="1950" spc="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5" dirty="0">
                <a:solidFill>
                  <a:srgbClr val="1D1D1B"/>
                </a:solidFill>
                <a:latin typeface="Calibri"/>
                <a:cs typeface="Calibri"/>
              </a:rPr>
              <a:t>отчетности</a:t>
            </a:r>
            <a:r>
              <a:rPr sz="1950" spc="-1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на</a:t>
            </a:r>
            <a:r>
              <a:rPr sz="1950" spc="-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35" dirty="0">
                <a:solidFill>
                  <a:srgbClr val="1D1D1B"/>
                </a:solidFill>
                <a:latin typeface="Calibri"/>
                <a:cs typeface="Calibri"/>
              </a:rPr>
              <a:t>один</a:t>
            </a:r>
            <a:r>
              <a:rPr sz="1950" spc="-9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75" dirty="0">
                <a:solidFill>
                  <a:srgbClr val="1D1D1B"/>
                </a:solidFill>
                <a:latin typeface="Calibri"/>
                <a:cs typeface="Calibri"/>
              </a:rPr>
              <a:t>год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157954" y="2876589"/>
            <a:ext cx="5691600" cy="3448800"/>
          </a:xfrm>
          <a:custGeom>
            <a:avLst/>
            <a:gdLst/>
            <a:ahLst/>
            <a:cxnLst/>
            <a:rect l="l" t="t" r="r" b="b"/>
            <a:pathLst>
              <a:path w="5745480" h="3142615">
                <a:moveTo>
                  <a:pt x="5744732" y="185"/>
                </a:moveTo>
                <a:lnTo>
                  <a:pt x="517671" y="185"/>
                </a:lnTo>
                <a:lnTo>
                  <a:pt x="-348" y="518586"/>
                </a:lnTo>
                <a:lnTo>
                  <a:pt x="-348" y="3142213"/>
                </a:lnTo>
                <a:lnTo>
                  <a:pt x="5226712" y="3142213"/>
                </a:lnTo>
                <a:lnTo>
                  <a:pt x="5744732" y="2623939"/>
                </a:lnTo>
                <a:lnTo>
                  <a:pt x="5744732" y="185"/>
                </a:lnTo>
                <a:close/>
              </a:path>
            </a:pathLst>
          </a:custGeom>
          <a:solidFill>
            <a:srgbClr val="E8D2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3607328" y="2974591"/>
            <a:ext cx="1241570" cy="836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350" b="1" spc="25" dirty="0">
                <a:solidFill>
                  <a:srgbClr val="E84E20"/>
                </a:solidFill>
                <a:latin typeface="Calibri"/>
                <a:cs typeface="Calibri"/>
              </a:rPr>
              <a:t>1</a:t>
            </a:r>
            <a:r>
              <a:rPr lang="ru-RU" sz="5350" b="1" spc="25" dirty="0">
                <a:solidFill>
                  <a:srgbClr val="E84E20"/>
                </a:solidFill>
                <a:latin typeface="Calibri"/>
                <a:cs typeface="Calibri"/>
              </a:rPr>
              <a:t>4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4571" y="10467872"/>
            <a:ext cx="220154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endParaRPr sz="1950" dirty="0">
              <a:latin typeface="Calibri"/>
              <a:cs typeface="Calibri"/>
            </a:endParaRPr>
          </a:p>
          <a:p>
            <a:pPr marL="12700">
              <a:lnSpc>
                <a:spcPts val="2310"/>
              </a:lnSpc>
            </a:pP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30363" y="4372231"/>
            <a:ext cx="5396230" cy="1526444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1899"/>
              </a:lnSpc>
              <a:spcBef>
                <a:spcPts val="50"/>
              </a:spcBef>
            </a:pP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 подключение к сервису  для регистрации в системе «Честный знак», приему накладных формата УПД, приему маркированных товаров для маркировки остатков сроком на 1 год.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721602" y="3141805"/>
            <a:ext cx="3774962" cy="91178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lang="ru-RU" sz="1950" b="1" spc="-85" dirty="0">
                <a:solidFill>
                  <a:srgbClr val="1D1D1B"/>
                </a:solidFill>
                <a:latin typeface="Calibri"/>
                <a:cs typeface="Calibri"/>
              </a:rPr>
              <a:t>ПРЕДОСТАВЛЕНИЕ БЕСПЛАТНОГО ДОСТУПА К СЕРВИСУ ДЛЯ ПЕРЕДАЧИ ДАННЫХ В СИСТЕМУ ЧЕСТНЫЙ ЗНАК </a:t>
            </a:r>
            <a:endParaRPr lang="ru-RU" sz="195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271690" y="1165017"/>
            <a:ext cx="1335786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950" b="1" spc="-10" dirty="0">
                <a:solidFill>
                  <a:srgbClr val="FFFFFF"/>
                </a:solidFill>
                <a:latin typeface="Calibri"/>
                <a:cs typeface="Calibri"/>
              </a:rPr>
              <a:t>МЕРЫ</a:t>
            </a:r>
            <a:r>
              <a:rPr sz="495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35" dirty="0">
                <a:solidFill>
                  <a:srgbClr val="FFFFFF"/>
                </a:solidFill>
                <a:latin typeface="Calibri"/>
                <a:cs typeface="Calibri"/>
              </a:rPr>
              <a:t>ПОДДЕРЖКИ</a:t>
            </a:r>
            <a:r>
              <a:rPr sz="4950" b="1" spc="-2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15" dirty="0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sz="495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20" dirty="0">
                <a:solidFill>
                  <a:srgbClr val="FFFFFF"/>
                </a:solidFill>
                <a:latin typeface="Calibri"/>
                <a:cs typeface="Calibri"/>
              </a:rPr>
              <a:t>СМСП</a:t>
            </a:r>
            <a:r>
              <a:rPr sz="4950" b="1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5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495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30" dirty="0">
                <a:solidFill>
                  <a:srgbClr val="FFFFFF"/>
                </a:solidFill>
                <a:latin typeface="Calibri"/>
                <a:cs typeface="Calibri"/>
              </a:rPr>
              <a:t>САМОЗАНЯТЫХ</a:t>
            </a:r>
            <a:endParaRPr sz="4950">
              <a:latin typeface="Calibri"/>
              <a:cs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6BC75BA3-6C85-4705-9027-EE5F00B9C317}"/>
              </a:ext>
            </a:extLst>
          </p:cNvPr>
          <p:cNvSpPr/>
          <p:nvPr/>
        </p:nvSpPr>
        <p:spPr>
          <a:xfrm>
            <a:off x="7122840" y="2845069"/>
            <a:ext cx="5720880" cy="3427200"/>
          </a:xfrm>
          <a:custGeom>
            <a:avLst/>
            <a:gdLst/>
            <a:ahLst/>
            <a:cxnLst/>
            <a:rect l="l" t="t" r="r" b="b"/>
            <a:pathLst>
              <a:path w="5745480" h="3139440">
                <a:moveTo>
                  <a:pt x="5745068" y="120"/>
                </a:moveTo>
                <a:lnTo>
                  <a:pt x="517931" y="120"/>
                </a:lnTo>
                <a:lnTo>
                  <a:pt x="-12" y="518013"/>
                </a:lnTo>
                <a:lnTo>
                  <a:pt x="-12" y="3139100"/>
                </a:lnTo>
                <a:lnTo>
                  <a:pt x="5227048" y="3139100"/>
                </a:lnTo>
                <a:lnTo>
                  <a:pt x="5745068" y="2621334"/>
                </a:lnTo>
                <a:lnTo>
                  <a:pt x="5745068" y="120"/>
                </a:lnTo>
                <a:close/>
              </a:path>
            </a:pathLst>
          </a:custGeom>
          <a:solidFill>
            <a:srgbClr val="EBDE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423DE529-A280-4002-B8ED-744620E8BE4A}"/>
              </a:ext>
            </a:extLst>
          </p:cNvPr>
          <p:cNvSpPr txBox="1"/>
          <p:nvPr/>
        </p:nvSpPr>
        <p:spPr>
          <a:xfrm>
            <a:off x="8507233" y="3231346"/>
            <a:ext cx="3950970" cy="90595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just">
              <a:lnSpc>
                <a:spcPct val="99000"/>
              </a:lnSpc>
              <a:spcBef>
                <a:spcPts val="114"/>
              </a:spcBef>
            </a:pPr>
            <a:r>
              <a:rPr lang="ru-RU" sz="1950" b="1" spc="-95" dirty="0">
                <a:solidFill>
                  <a:srgbClr val="1D1D1B"/>
                </a:solidFill>
                <a:latin typeface="Calibri"/>
                <a:cs typeface="Calibri"/>
              </a:rPr>
              <a:t>ПРЕДОСТАВЛЕНИЕ БЕСПЛАТНОГО ДОСТУПА К СИСТЕМЕ ЭЛЕКТРОННОГО ДОКУМЕНТООБОРОТА </a:t>
            </a:r>
            <a:endParaRPr lang="ru-RU" sz="1950" dirty="0">
              <a:latin typeface="Calibri"/>
              <a:cs typeface="Calibri"/>
            </a:endParaRPr>
          </a:p>
        </p:txBody>
      </p:sp>
      <p:sp>
        <p:nvSpPr>
          <p:cNvPr id="22" name="object 15">
            <a:extLst>
              <a:ext uri="{FF2B5EF4-FFF2-40B4-BE49-F238E27FC236}">
                <a16:creationId xmlns:a16="http://schemas.microsoft.com/office/drawing/2014/main" id="{65FF04CD-7154-4906-91F9-9761F3981075}"/>
              </a:ext>
            </a:extLst>
          </p:cNvPr>
          <p:cNvSpPr txBox="1"/>
          <p:nvPr/>
        </p:nvSpPr>
        <p:spPr>
          <a:xfrm>
            <a:off x="7628253" y="3263634"/>
            <a:ext cx="720725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50" b="1" spc="20" dirty="0">
                <a:solidFill>
                  <a:srgbClr val="E84E20"/>
                </a:solidFill>
                <a:latin typeface="Calibri"/>
                <a:cs typeface="Calibri"/>
              </a:rPr>
              <a:t>1</a:t>
            </a: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3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8B0915FD-9DBE-4DCE-B580-1CE320B03709}"/>
              </a:ext>
            </a:extLst>
          </p:cNvPr>
          <p:cNvSpPr txBox="1"/>
          <p:nvPr/>
        </p:nvSpPr>
        <p:spPr>
          <a:xfrm>
            <a:off x="7628253" y="4318993"/>
            <a:ext cx="5132070" cy="149944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99200"/>
              </a:lnSpc>
              <a:spcBef>
                <a:spcPts val="110"/>
              </a:spcBef>
            </a:pPr>
            <a:r>
              <a:rPr lang="ru-RU" sz="1950" spc="-50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 доступ к сервису по передаче данных и пакет исходящих документов для взаимодействия с контрагентами в системе электронного документооборота (в количестве до 600 штук) сроком на 1 год</a:t>
            </a:r>
            <a:endParaRPr lang="ru-RU" sz="1950" dirty="0">
              <a:latin typeface="Calibri"/>
              <a:cs typeface="Calibri"/>
            </a:endParaRPr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39E5AE70-7A15-4CC0-B305-1067B271813B}"/>
              </a:ext>
            </a:extLst>
          </p:cNvPr>
          <p:cNvSpPr txBox="1"/>
          <p:nvPr/>
        </p:nvSpPr>
        <p:spPr>
          <a:xfrm>
            <a:off x="1675344" y="3231346"/>
            <a:ext cx="4880647" cy="91178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ru-RU" sz="1950" b="1" spc="-15" dirty="0">
                <a:solidFill>
                  <a:srgbClr val="1D1D1B"/>
                </a:solidFill>
                <a:latin typeface="Calibri"/>
                <a:cs typeface="Calibri"/>
              </a:rPr>
              <a:t>ПРЕДОСТАВЛЕНИЕ БЕСПЛАТНОГО ДОСТУПА К СЕРВИСУ ДЛЯ СДАЧИ  ОТЧЕТНОСТИ В ФНС, ПФР,  ФСС, РОССТАТ, ЦБ РФ НА ОДИН ГОД</a:t>
            </a:r>
            <a:endParaRPr sz="1950" b="1" dirty="0">
              <a:latin typeface="Calibri"/>
              <a:cs typeface="Calibri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864FA11A-8CCE-4BCD-A8F7-F95C8CA61BE9}"/>
              </a:ext>
            </a:extLst>
          </p:cNvPr>
          <p:cNvSpPr/>
          <p:nvPr/>
        </p:nvSpPr>
        <p:spPr>
          <a:xfrm>
            <a:off x="708644" y="6715538"/>
            <a:ext cx="5616000" cy="3324890"/>
          </a:xfrm>
          <a:custGeom>
            <a:avLst/>
            <a:gdLst/>
            <a:ahLst/>
            <a:cxnLst/>
            <a:rect l="l" t="t" r="r" b="b"/>
            <a:pathLst>
              <a:path w="5760720" h="3142615">
                <a:moveTo>
                  <a:pt x="5760306" y="185"/>
                </a:moveTo>
                <a:lnTo>
                  <a:pt x="518412" y="185"/>
                </a:lnTo>
                <a:lnTo>
                  <a:pt x="-14" y="518586"/>
                </a:lnTo>
                <a:lnTo>
                  <a:pt x="-14" y="3142467"/>
                </a:lnTo>
                <a:lnTo>
                  <a:pt x="5241778" y="3142467"/>
                </a:lnTo>
                <a:lnTo>
                  <a:pt x="5760306" y="2624066"/>
                </a:lnTo>
                <a:lnTo>
                  <a:pt x="5760306" y="1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">
            <a:extLst>
              <a:ext uri="{FF2B5EF4-FFF2-40B4-BE49-F238E27FC236}">
                <a16:creationId xmlns:a16="http://schemas.microsoft.com/office/drawing/2014/main" id="{FA7CC1FA-F4E1-4075-B27A-8AE3E1BBECFF}"/>
              </a:ext>
            </a:extLst>
          </p:cNvPr>
          <p:cNvSpPr txBox="1">
            <a:spLocks/>
          </p:cNvSpPr>
          <p:nvPr/>
        </p:nvSpPr>
        <p:spPr>
          <a:xfrm>
            <a:off x="889927" y="6966363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15</a:t>
            </a:r>
            <a:endParaRPr lang="ru-RU" sz="5350" kern="0" dirty="0"/>
          </a:p>
        </p:txBody>
      </p:sp>
      <p:sp>
        <p:nvSpPr>
          <p:cNvPr id="27" name="object 14">
            <a:extLst>
              <a:ext uri="{FF2B5EF4-FFF2-40B4-BE49-F238E27FC236}">
                <a16:creationId xmlns:a16="http://schemas.microsoft.com/office/drawing/2014/main" id="{ABD92B6A-4E87-45B7-94AA-C54B8D1DEE57}"/>
              </a:ext>
            </a:extLst>
          </p:cNvPr>
          <p:cNvSpPr/>
          <p:nvPr/>
        </p:nvSpPr>
        <p:spPr>
          <a:xfrm>
            <a:off x="6927850" y="6658546"/>
            <a:ext cx="5720880" cy="3427200"/>
          </a:xfrm>
          <a:custGeom>
            <a:avLst/>
            <a:gdLst/>
            <a:ahLst/>
            <a:cxnLst/>
            <a:rect l="l" t="t" r="r" b="b"/>
            <a:pathLst>
              <a:path w="5745480" h="3139440">
                <a:moveTo>
                  <a:pt x="5745068" y="120"/>
                </a:moveTo>
                <a:lnTo>
                  <a:pt x="517931" y="120"/>
                </a:lnTo>
                <a:lnTo>
                  <a:pt x="-12" y="518013"/>
                </a:lnTo>
                <a:lnTo>
                  <a:pt x="-12" y="3139100"/>
                </a:lnTo>
                <a:lnTo>
                  <a:pt x="5227048" y="3139100"/>
                </a:lnTo>
                <a:lnTo>
                  <a:pt x="5745068" y="2621334"/>
                </a:lnTo>
                <a:lnTo>
                  <a:pt x="5745068" y="120"/>
                </a:lnTo>
                <a:close/>
              </a:path>
            </a:pathLst>
          </a:custGeom>
          <a:solidFill>
            <a:srgbClr val="EBDE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15">
            <a:extLst>
              <a:ext uri="{FF2B5EF4-FFF2-40B4-BE49-F238E27FC236}">
                <a16:creationId xmlns:a16="http://schemas.microsoft.com/office/drawing/2014/main" id="{581CECA2-C32B-4565-B346-589F1B4E94A0}"/>
              </a:ext>
            </a:extLst>
          </p:cNvPr>
          <p:cNvSpPr txBox="1"/>
          <p:nvPr/>
        </p:nvSpPr>
        <p:spPr>
          <a:xfrm>
            <a:off x="7179009" y="6966998"/>
            <a:ext cx="720725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350" b="1" spc="20" dirty="0">
                <a:solidFill>
                  <a:srgbClr val="E84E20"/>
                </a:solidFill>
                <a:latin typeface="Calibri"/>
                <a:cs typeface="Calibri"/>
              </a:rPr>
              <a:t>1</a:t>
            </a: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6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29" name="object 2">
            <a:extLst>
              <a:ext uri="{FF2B5EF4-FFF2-40B4-BE49-F238E27FC236}">
                <a16:creationId xmlns:a16="http://schemas.microsoft.com/office/drawing/2014/main" id="{C2B4710B-FEE6-482A-8271-3E2629B08E7F}"/>
              </a:ext>
            </a:extLst>
          </p:cNvPr>
          <p:cNvSpPr txBox="1"/>
          <p:nvPr/>
        </p:nvSpPr>
        <p:spPr>
          <a:xfrm>
            <a:off x="1814227" y="7010850"/>
            <a:ext cx="4560416" cy="8963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ctr">
              <a:lnSpc>
                <a:spcPts val="2310"/>
              </a:lnSpc>
              <a:spcBef>
                <a:spcPts val="90"/>
              </a:spcBef>
            </a:pPr>
            <a:r>
              <a:rPr sz="1950" b="1" spc="-105" dirty="0">
                <a:solidFill>
                  <a:srgbClr val="1D1D1B"/>
                </a:solidFill>
                <a:latin typeface="Calibri"/>
                <a:cs typeface="Calibri"/>
              </a:rPr>
              <a:t>ОБРАЗОВАНИЕ.</a:t>
            </a:r>
            <a:r>
              <a:rPr lang="ru-RU" sz="1950" dirty="0">
                <a:latin typeface="Calibri"/>
                <a:cs typeface="Calibri"/>
              </a:rPr>
              <a:t> </a:t>
            </a:r>
            <a:r>
              <a:rPr sz="1950" b="1" spc="-105" dirty="0">
                <a:solidFill>
                  <a:srgbClr val="1D1D1B"/>
                </a:solidFill>
                <a:latin typeface="Calibri"/>
                <a:cs typeface="Calibri"/>
              </a:rPr>
              <a:t>З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АП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75" dirty="0">
                <a:solidFill>
                  <a:srgbClr val="1D1D1B"/>
                </a:solidFill>
                <a:latin typeface="Calibri"/>
                <a:cs typeface="Calibri"/>
              </a:rPr>
              <a:t>С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Ь</a:t>
            </a:r>
            <a:r>
              <a:rPr sz="1950" b="1" spc="-105" dirty="0">
                <a:solidFill>
                  <a:srgbClr val="1D1D1B"/>
                </a:solidFill>
                <a:latin typeface="Calibri"/>
                <a:cs typeface="Calibri"/>
              </a:rPr>
              <a:t> Н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А</a:t>
            </a:r>
            <a:r>
              <a:rPr sz="1950" b="1" spc="-8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75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150" dirty="0">
                <a:solidFill>
                  <a:srgbClr val="1D1D1B"/>
                </a:solidFill>
                <a:latin typeface="Calibri"/>
                <a:cs typeface="Calibri"/>
              </a:rPr>
              <a:t>Б</a:t>
            </a:r>
            <a:r>
              <a:rPr sz="1950" b="1" spc="-90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ЧА</a:t>
            </a:r>
            <a:r>
              <a:rPr sz="1950" b="1" spc="-110" dirty="0">
                <a:solidFill>
                  <a:srgbClr val="1D1D1B"/>
                </a:solidFill>
                <a:latin typeface="Calibri"/>
                <a:cs typeface="Calibri"/>
              </a:rPr>
              <a:t>ЮЩ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lang="ru-RU" sz="1950" dirty="0">
                <a:latin typeface="Calibri"/>
                <a:cs typeface="Calibri"/>
              </a:rPr>
              <a:t> 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9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85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sz="1950" b="1" spc="-50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85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70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sz="1950" b="1" spc="-85" dirty="0">
                <a:solidFill>
                  <a:srgbClr val="1D1D1B"/>
                </a:solidFill>
                <a:latin typeface="Calibri"/>
                <a:cs typeface="Calibri"/>
              </a:rPr>
              <a:t>Т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70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,</a:t>
            </a:r>
            <a:r>
              <a:rPr sz="1950" b="1" spc="-5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85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sz="1950" b="1" spc="-50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114" dirty="0">
                <a:solidFill>
                  <a:srgbClr val="1D1D1B"/>
                </a:solidFill>
                <a:latin typeface="Calibri"/>
                <a:cs typeface="Calibri"/>
              </a:rPr>
              <a:t>В</a:t>
            </a:r>
            <a:r>
              <a:rPr sz="1950" b="1" spc="-195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95" dirty="0">
                <a:solidFill>
                  <a:srgbClr val="1D1D1B"/>
                </a:solidFill>
                <a:latin typeface="Calibri"/>
                <a:cs typeface="Calibri"/>
              </a:rPr>
              <a:t>Д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ИМ</a:t>
            </a:r>
            <a:r>
              <a:rPr sz="1950" b="1" spc="-95" dirty="0">
                <a:solidFill>
                  <a:srgbClr val="1D1D1B"/>
                </a:solidFill>
                <a:latin typeface="Calibri"/>
                <a:cs typeface="Calibri"/>
              </a:rPr>
              <a:t>Ы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lang="ru-RU" sz="1950" dirty="0">
                <a:latin typeface="Calibri"/>
                <a:cs typeface="Calibri"/>
              </a:rPr>
              <a:t> </a:t>
            </a:r>
            <a:r>
              <a:rPr sz="1950" b="1" spc="-60" dirty="0">
                <a:solidFill>
                  <a:srgbClr val="1D1D1B"/>
                </a:solidFill>
                <a:latin typeface="Calibri"/>
                <a:cs typeface="Calibri"/>
              </a:rPr>
              <a:t>Ц</a:t>
            </a:r>
            <a:r>
              <a:rPr sz="1950" b="1" spc="-9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НТР</a:t>
            </a:r>
            <a:r>
              <a:rPr sz="1950" b="1" spc="-45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15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70" dirty="0">
                <a:solidFill>
                  <a:srgbClr val="1D1D1B"/>
                </a:solidFill>
                <a:latin typeface="Calibri"/>
                <a:cs typeface="Calibri"/>
              </a:rPr>
              <a:t>"</a:t>
            </a:r>
            <a:r>
              <a:rPr sz="1950" b="1" spc="-105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50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Й</a:t>
            </a:r>
            <a:r>
              <a:rPr sz="1950" b="1" spc="-20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Б</a:t>
            </a:r>
            <a:r>
              <a:rPr sz="195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80" dirty="0">
                <a:solidFill>
                  <a:srgbClr val="1D1D1B"/>
                </a:solidFill>
                <a:latin typeface="Calibri"/>
                <a:cs typeface="Calibri"/>
              </a:rPr>
              <a:t>ЗН</a:t>
            </a:r>
            <a:r>
              <a:rPr sz="1950" b="1" spc="10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С"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30" name="object 4">
            <a:extLst>
              <a:ext uri="{FF2B5EF4-FFF2-40B4-BE49-F238E27FC236}">
                <a16:creationId xmlns:a16="http://schemas.microsoft.com/office/drawing/2014/main" id="{DB978735-1316-499A-95BD-64286E240F07}"/>
              </a:ext>
            </a:extLst>
          </p:cNvPr>
          <p:cNvSpPr txBox="1"/>
          <p:nvPr/>
        </p:nvSpPr>
        <p:spPr>
          <a:xfrm>
            <a:off x="1057748" y="8132187"/>
            <a:ext cx="5211609" cy="9124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950" spc="-170" dirty="0" err="1">
                <a:latin typeface="Calibri"/>
                <a:cs typeface="Calibri"/>
              </a:rPr>
              <a:t>У</a:t>
            </a:r>
            <a:r>
              <a:rPr sz="1950" spc="-60" dirty="0" err="1">
                <a:latin typeface="Calibri"/>
                <a:cs typeface="Calibri"/>
              </a:rPr>
              <a:t>с</a:t>
            </a:r>
            <a:r>
              <a:rPr sz="1950" spc="-65" dirty="0" err="1">
                <a:latin typeface="Calibri"/>
                <a:cs typeface="Calibri"/>
              </a:rPr>
              <a:t>л</a:t>
            </a:r>
            <a:r>
              <a:rPr sz="1950" spc="-50" dirty="0" err="1">
                <a:latin typeface="Calibri"/>
                <a:cs typeface="Calibri"/>
              </a:rPr>
              <a:t>у</a:t>
            </a:r>
            <a:r>
              <a:rPr sz="1950" spc="-55" dirty="0" err="1">
                <a:latin typeface="Calibri"/>
                <a:cs typeface="Calibri"/>
              </a:rPr>
              <a:t>г</a:t>
            </a:r>
            <a:r>
              <a:rPr sz="1950" spc="-5" dirty="0" err="1">
                <a:latin typeface="Calibri"/>
                <a:cs typeface="Calibri"/>
              </a:rPr>
              <a:t>а</a:t>
            </a:r>
            <a:r>
              <a:rPr sz="1950" spc="-1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в</a:t>
            </a:r>
            <a:r>
              <a:rPr sz="1950" dirty="0">
                <a:latin typeface="Calibri"/>
                <a:cs typeface="Calibri"/>
              </a:rPr>
              <a:t>к</a:t>
            </a:r>
            <a:r>
              <a:rPr sz="1950" spc="-15" dirty="0">
                <a:latin typeface="Calibri"/>
                <a:cs typeface="Calibri"/>
              </a:rPr>
              <a:t>л</a:t>
            </a:r>
            <a:r>
              <a:rPr sz="1950" spc="-20" dirty="0">
                <a:latin typeface="Calibri"/>
                <a:cs typeface="Calibri"/>
              </a:rPr>
              <a:t>ю</a:t>
            </a:r>
            <a:r>
              <a:rPr sz="1950" spc="-5" dirty="0">
                <a:latin typeface="Calibri"/>
                <a:cs typeface="Calibri"/>
              </a:rPr>
              <a:t>ча</a:t>
            </a:r>
            <a:r>
              <a:rPr sz="1950" spc="-15" dirty="0">
                <a:latin typeface="Calibri"/>
                <a:cs typeface="Calibri"/>
              </a:rPr>
              <a:t>е</a:t>
            </a:r>
            <a:r>
              <a:rPr sz="1950" spc="-5" dirty="0">
                <a:latin typeface="Calibri"/>
                <a:cs typeface="Calibri"/>
              </a:rPr>
              <a:t>т</a:t>
            </a:r>
            <a:r>
              <a:rPr sz="1950" spc="-4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в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-15" dirty="0">
                <a:latin typeface="Calibri"/>
                <a:cs typeface="Calibri"/>
              </a:rPr>
              <a:t>се</a:t>
            </a:r>
            <a:r>
              <a:rPr sz="1950" spc="-5" dirty="0">
                <a:latin typeface="Calibri"/>
                <a:cs typeface="Calibri"/>
              </a:rPr>
              <a:t>бя</a:t>
            </a:r>
            <a:r>
              <a:rPr sz="1950" spc="20" dirty="0">
                <a:latin typeface="Calibri"/>
                <a:cs typeface="Calibri"/>
              </a:rPr>
              <a:t> </a:t>
            </a:r>
            <a:r>
              <a:rPr sz="1950" spc="-15" dirty="0">
                <a:latin typeface="Calibri"/>
                <a:cs typeface="Calibri"/>
              </a:rPr>
              <a:t>з</a:t>
            </a:r>
            <a:r>
              <a:rPr sz="1950" spc="-5" dirty="0">
                <a:latin typeface="Calibri"/>
                <a:cs typeface="Calibri"/>
              </a:rPr>
              <a:t>апи</a:t>
            </a:r>
            <a:r>
              <a:rPr sz="1950" spc="-15" dirty="0">
                <a:latin typeface="Calibri"/>
                <a:cs typeface="Calibri"/>
              </a:rPr>
              <a:t>с</a:t>
            </a:r>
            <a:r>
              <a:rPr sz="1950" spc="-5" dirty="0">
                <a:latin typeface="Calibri"/>
                <a:cs typeface="Calibri"/>
              </a:rPr>
              <a:t>ь</a:t>
            </a:r>
            <a:r>
              <a:rPr sz="1950" spc="-60" dirty="0">
                <a:latin typeface="Calibri"/>
                <a:cs typeface="Calibri"/>
              </a:rPr>
              <a:t> </a:t>
            </a:r>
            <a:r>
              <a:rPr sz="1950" spc="-15" dirty="0">
                <a:latin typeface="Calibri"/>
                <a:cs typeface="Calibri"/>
              </a:rPr>
              <a:t>н</a:t>
            </a:r>
            <a:r>
              <a:rPr sz="1950" spc="-5" dirty="0">
                <a:latin typeface="Calibri"/>
                <a:cs typeface="Calibri"/>
              </a:rPr>
              <a:t>а</a:t>
            </a:r>
            <a:r>
              <a:rPr sz="1950" spc="15" dirty="0">
                <a:latin typeface="Calibri"/>
                <a:cs typeface="Calibri"/>
              </a:rPr>
              <a:t> </a:t>
            </a:r>
            <a:r>
              <a:rPr sz="1950" dirty="0">
                <a:latin typeface="Calibri"/>
                <a:cs typeface="Calibri"/>
              </a:rPr>
              <a:t>о</a:t>
            </a:r>
            <a:r>
              <a:rPr sz="1950" spc="-45" dirty="0">
                <a:latin typeface="Calibri"/>
                <a:cs typeface="Calibri"/>
              </a:rPr>
              <a:t>ф</a:t>
            </a:r>
            <a:r>
              <a:rPr sz="1950" spc="-15" dirty="0">
                <a:latin typeface="Calibri"/>
                <a:cs typeface="Calibri"/>
              </a:rPr>
              <a:t>л</a:t>
            </a:r>
            <a:r>
              <a:rPr sz="1950" spc="-5" dirty="0">
                <a:latin typeface="Calibri"/>
                <a:cs typeface="Calibri"/>
              </a:rPr>
              <a:t>айн</a:t>
            </a:r>
            <a:r>
              <a:rPr sz="1950" spc="-16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и  онлайн</a:t>
            </a:r>
            <a:r>
              <a:rPr sz="1950" spc="-70" dirty="0">
                <a:latin typeface="Calibri"/>
                <a:cs typeface="Calibri"/>
              </a:rPr>
              <a:t> </a:t>
            </a:r>
            <a:r>
              <a:rPr sz="1950" spc="-30" dirty="0">
                <a:latin typeface="Calibri"/>
                <a:cs typeface="Calibri"/>
              </a:rPr>
              <a:t>обучающие</a:t>
            </a:r>
            <a:r>
              <a:rPr sz="1950" spc="150" dirty="0">
                <a:latin typeface="Calibri"/>
                <a:cs typeface="Calibri"/>
              </a:rPr>
              <a:t> </a:t>
            </a:r>
            <a:r>
              <a:rPr sz="1950" spc="-10" dirty="0">
                <a:latin typeface="Calibri"/>
                <a:cs typeface="Calibri"/>
              </a:rPr>
              <a:t>мероприятия,</a:t>
            </a:r>
            <a:r>
              <a:rPr sz="1950" spc="-85" dirty="0">
                <a:latin typeface="Calibri"/>
                <a:cs typeface="Calibri"/>
              </a:rPr>
              <a:t> </a:t>
            </a:r>
            <a:r>
              <a:rPr sz="1950" spc="-30" dirty="0">
                <a:latin typeface="Calibri"/>
                <a:cs typeface="Calibri"/>
              </a:rPr>
              <a:t>проводимые </a:t>
            </a:r>
            <a:r>
              <a:rPr sz="1950" spc="-425" dirty="0">
                <a:latin typeface="Calibri"/>
                <a:cs typeface="Calibri"/>
              </a:rPr>
              <a:t> </a:t>
            </a:r>
            <a:r>
              <a:rPr sz="1950" spc="-30" dirty="0">
                <a:latin typeface="Calibri"/>
                <a:cs typeface="Calibri"/>
              </a:rPr>
              <a:t>ц</a:t>
            </a:r>
            <a:r>
              <a:rPr sz="1950" spc="-15" dirty="0">
                <a:latin typeface="Calibri"/>
                <a:cs typeface="Calibri"/>
              </a:rPr>
              <a:t>ент</a:t>
            </a:r>
            <a:r>
              <a:rPr sz="1950" dirty="0">
                <a:latin typeface="Calibri"/>
                <a:cs typeface="Calibri"/>
              </a:rPr>
              <a:t>ро</a:t>
            </a:r>
            <a:r>
              <a:rPr sz="1950" spc="-5" dirty="0">
                <a:latin typeface="Calibri"/>
                <a:cs typeface="Calibri"/>
              </a:rPr>
              <a:t>м</a:t>
            </a:r>
            <a:r>
              <a:rPr sz="1950" spc="-100" dirty="0">
                <a:latin typeface="Calibri"/>
                <a:cs typeface="Calibri"/>
              </a:rPr>
              <a:t> </a:t>
            </a:r>
            <a:r>
              <a:rPr sz="1950" spc="-20" dirty="0">
                <a:latin typeface="Calibri"/>
                <a:cs typeface="Calibri"/>
              </a:rPr>
              <a:t>"М</a:t>
            </a:r>
            <a:r>
              <a:rPr sz="1950" dirty="0">
                <a:latin typeface="Calibri"/>
                <a:cs typeface="Calibri"/>
              </a:rPr>
              <a:t>о</a:t>
            </a:r>
            <a:r>
              <a:rPr sz="1950" spc="-5" dirty="0">
                <a:latin typeface="Calibri"/>
                <a:cs typeface="Calibri"/>
              </a:rPr>
              <a:t>й</a:t>
            </a:r>
            <a:r>
              <a:rPr sz="1950" spc="-7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би</a:t>
            </a:r>
            <a:r>
              <a:rPr sz="1950" spc="-15" dirty="0">
                <a:latin typeface="Calibri"/>
                <a:cs typeface="Calibri"/>
              </a:rPr>
              <a:t>знес</a:t>
            </a:r>
            <a:r>
              <a:rPr sz="1950" spc="-5" dirty="0">
                <a:latin typeface="Calibri"/>
                <a:cs typeface="Calibri"/>
              </a:rPr>
              <a:t>"</a:t>
            </a:r>
            <a:r>
              <a:rPr sz="1950" spc="-5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в </a:t>
            </a:r>
            <a:r>
              <a:rPr sz="1950" spc="-35" dirty="0">
                <a:latin typeface="Calibri"/>
                <a:cs typeface="Calibri"/>
              </a:rPr>
              <a:t>202</a:t>
            </a:r>
            <a:r>
              <a:rPr sz="1950" spc="-5" dirty="0">
                <a:latin typeface="Calibri"/>
                <a:cs typeface="Calibri"/>
              </a:rPr>
              <a:t>2</a:t>
            </a:r>
            <a:r>
              <a:rPr sz="1950" spc="10" dirty="0">
                <a:latin typeface="Calibri"/>
                <a:cs typeface="Calibri"/>
              </a:rPr>
              <a:t> </a:t>
            </a:r>
            <a:r>
              <a:rPr sz="1950" spc="-105" dirty="0">
                <a:latin typeface="Calibri"/>
                <a:cs typeface="Calibri"/>
              </a:rPr>
              <a:t>г</a:t>
            </a:r>
            <a:r>
              <a:rPr sz="1950" spc="-120" dirty="0">
                <a:latin typeface="Calibri"/>
                <a:cs typeface="Calibri"/>
              </a:rPr>
              <a:t>о</a:t>
            </a:r>
            <a:r>
              <a:rPr sz="1950" spc="-110" dirty="0">
                <a:latin typeface="Calibri"/>
                <a:cs typeface="Calibri"/>
              </a:rPr>
              <a:t>д</a:t>
            </a:r>
            <a:r>
              <a:rPr sz="1950" spc="-5" dirty="0">
                <a:latin typeface="Calibri"/>
                <a:cs typeface="Calibri"/>
              </a:rPr>
              <a:t>у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31" name="object 20">
            <a:extLst>
              <a:ext uri="{FF2B5EF4-FFF2-40B4-BE49-F238E27FC236}">
                <a16:creationId xmlns:a16="http://schemas.microsoft.com/office/drawing/2014/main" id="{C30C2F75-54A6-41CF-A0BE-22F29C94BE8B}"/>
              </a:ext>
            </a:extLst>
          </p:cNvPr>
          <p:cNvSpPr txBox="1"/>
          <p:nvPr/>
        </p:nvSpPr>
        <p:spPr>
          <a:xfrm>
            <a:off x="8150893" y="7086108"/>
            <a:ext cx="3265576" cy="34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900"/>
              </a:lnSpc>
              <a:spcBef>
                <a:spcPts val="100"/>
              </a:spcBef>
            </a:pPr>
            <a:r>
              <a:rPr lang="ru-RU" sz="1950" b="1" spc="-5" dirty="0">
                <a:latin typeface="Calibri"/>
                <a:cs typeface="Calibri"/>
              </a:rPr>
              <a:t>УСЛУГА ПО БИЗНЕС-АУДИТУ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32" name="object 13">
            <a:extLst>
              <a:ext uri="{FF2B5EF4-FFF2-40B4-BE49-F238E27FC236}">
                <a16:creationId xmlns:a16="http://schemas.microsoft.com/office/drawing/2014/main" id="{36EC5700-4B4A-461A-B795-2D4305F2D6E6}"/>
              </a:ext>
            </a:extLst>
          </p:cNvPr>
          <p:cNvSpPr txBox="1"/>
          <p:nvPr/>
        </p:nvSpPr>
        <p:spPr>
          <a:xfrm>
            <a:off x="7229558" y="8084920"/>
            <a:ext cx="5272778" cy="15322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sz="1950" spc="-50" dirty="0">
                <a:solidFill>
                  <a:srgbClr val="1D1D1B"/>
                </a:solidFill>
                <a:latin typeface="Calibri"/>
                <a:cs typeface="Calibri"/>
              </a:rPr>
              <a:t>Услуга</a:t>
            </a:r>
            <a:r>
              <a:rPr sz="1950" spc="-3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включает</a:t>
            </a:r>
            <a:r>
              <a:rPr sz="1950" spc="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в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себя</a:t>
            </a:r>
            <a:r>
              <a:rPr sz="1950" spc="4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обучение</a:t>
            </a:r>
            <a:r>
              <a:rPr sz="1950" spc="1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по</a:t>
            </a:r>
            <a:r>
              <a:rPr sz="195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40" dirty="0">
                <a:solidFill>
                  <a:srgbClr val="1D1D1B"/>
                </a:solidFill>
                <a:latin typeface="Calibri"/>
                <a:cs typeface="Calibri"/>
              </a:rPr>
              <a:t>ведению</a:t>
            </a:r>
            <a:endParaRPr sz="19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40"/>
              </a:spcBef>
            </a:pP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бизнеса</a:t>
            </a:r>
            <a:r>
              <a:rPr sz="1950" spc="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(антикризисный</a:t>
            </a:r>
            <a:r>
              <a:rPr sz="1950" spc="8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40" dirty="0">
                <a:solidFill>
                  <a:srgbClr val="1D1D1B"/>
                </a:solidFill>
                <a:latin typeface="Calibri"/>
                <a:cs typeface="Calibri"/>
              </a:rPr>
              <a:t>менеджмент,</a:t>
            </a:r>
            <a:r>
              <a:rPr sz="1950" spc="-5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30" dirty="0">
                <a:solidFill>
                  <a:srgbClr val="1D1D1B"/>
                </a:solidFill>
                <a:latin typeface="Calibri"/>
                <a:cs typeface="Calibri"/>
              </a:rPr>
              <a:t>продажи,</a:t>
            </a:r>
            <a:endParaRPr sz="19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60"/>
              </a:spcBef>
            </a:pP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управление</a:t>
            </a:r>
            <a:r>
              <a:rPr sz="1950" spc="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30" dirty="0">
                <a:solidFill>
                  <a:srgbClr val="1D1D1B"/>
                </a:solidFill>
                <a:latin typeface="Calibri"/>
                <a:cs typeface="Calibri"/>
              </a:rPr>
              <a:t>командой,</a:t>
            </a:r>
            <a:r>
              <a:rPr sz="1950" spc="8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масштабирование</a:t>
            </a:r>
            <a:r>
              <a:rPr sz="1950" spc="4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endParaRPr sz="19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60"/>
              </a:spcBef>
            </a:pP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инвестиции,</a:t>
            </a:r>
            <a:r>
              <a:rPr sz="1950" spc="1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UNIT</a:t>
            </a:r>
            <a:r>
              <a:rPr sz="1950" spc="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30" dirty="0">
                <a:solidFill>
                  <a:srgbClr val="1D1D1B"/>
                </a:solidFill>
                <a:latin typeface="Calibri"/>
                <a:cs typeface="Calibri"/>
              </a:rPr>
              <a:t>экономика)</a:t>
            </a:r>
            <a:r>
              <a:rPr sz="1950" spc="5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spc="-3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40" dirty="0">
                <a:solidFill>
                  <a:srgbClr val="1D1D1B"/>
                </a:solidFill>
                <a:latin typeface="Calibri"/>
                <a:cs typeface="Calibri"/>
              </a:rPr>
              <a:t>аудиту</a:t>
            </a:r>
            <a:r>
              <a:rPr sz="1950" spc="-4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бизнес</a:t>
            </a:r>
            <a:endParaRPr sz="195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5"/>
              </a:spcBef>
            </a:pPr>
            <a:r>
              <a:rPr sz="1950" spc="-10" dirty="0">
                <a:solidFill>
                  <a:srgbClr val="1D1D1B"/>
                </a:solidFill>
                <a:latin typeface="Calibri"/>
                <a:cs typeface="Calibri"/>
              </a:rPr>
              <a:t>процессов</a:t>
            </a:r>
            <a:r>
              <a:rPr sz="1950" spc="-9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spc="-30" dirty="0">
                <a:solidFill>
                  <a:srgbClr val="1D1D1B"/>
                </a:solidFill>
                <a:latin typeface="Calibri"/>
                <a:cs typeface="Calibri"/>
              </a:rPr>
              <a:t>компании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33" name="object 14">
            <a:extLst>
              <a:ext uri="{FF2B5EF4-FFF2-40B4-BE49-F238E27FC236}">
                <a16:creationId xmlns:a16="http://schemas.microsoft.com/office/drawing/2014/main" id="{B06FFAA3-2B3A-4CE8-A96A-E12B56C703B4}"/>
              </a:ext>
            </a:extLst>
          </p:cNvPr>
          <p:cNvSpPr/>
          <p:nvPr/>
        </p:nvSpPr>
        <p:spPr>
          <a:xfrm>
            <a:off x="12950438" y="6658545"/>
            <a:ext cx="5815727" cy="3337839"/>
          </a:xfrm>
          <a:custGeom>
            <a:avLst/>
            <a:gdLst/>
            <a:ahLst/>
            <a:cxnLst/>
            <a:rect l="l" t="t" r="r" b="b"/>
            <a:pathLst>
              <a:path w="5745480" h="3142615">
                <a:moveTo>
                  <a:pt x="5744732" y="185"/>
                </a:moveTo>
                <a:lnTo>
                  <a:pt x="517671" y="185"/>
                </a:lnTo>
                <a:lnTo>
                  <a:pt x="-348" y="518586"/>
                </a:lnTo>
                <a:lnTo>
                  <a:pt x="-348" y="3142213"/>
                </a:lnTo>
                <a:lnTo>
                  <a:pt x="5226712" y="3142213"/>
                </a:lnTo>
                <a:lnTo>
                  <a:pt x="5744732" y="2623939"/>
                </a:lnTo>
                <a:lnTo>
                  <a:pt x="5744732" y="185"/>
                </a:lnTo>
                <a:close/>
              </a:path>
            </a:pathLst>
          </a:custGeom>
          <a:solidFill>
            <a:srgbClr val="E8D2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15">
            <a:extLst>
              <a:ext uri="{FF2B5EF4-FFF2-40B4-BE49-F238E27FC236}">
                <a16:creationId xmlns:a16="http://schemas.microsoft.com/office/drawing/2014/main" id="{7C4B3973-E081-4B02-8D75-D9FC1C4FABC5}"/>
              </a:ext>
            </a:extLst>
          </p:cNvPr>
          <p:cNvSpPr txBox="1"/>
          <p:nvPr/>
        </p:nvSpPr>
        <p:spPr>
          <a:xfrm>
            <a:off x="13523939" y="6645587"/>
            <a:ext cx="1241570" cy="836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350" b="1" spc="25" dirty="0">
                <a:solidFill>
                  <a:srgbClr val="E84E20"/>
                </a:solidFill>
                <a:latin typeface="Calibri"/>
                <a:cs typeface="Calibri"/>
              </a:rPr>
              <a:t>1</a:t>
            </a:r>
            <a:r>
              <a:rPr lang="ru-RU" sz="5350" b="1" spc="25" dirty="0">
                <a:solidFill>
                  <a:srgbClr val="E84E20"/>
                </a:solidFill>
                <a:latin typeface="Calibri"/>
                <a:cs typeface="Calibri"/>
              </a:rPr>
              <a:t>7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35" name="object 16">
            <a:extLst>
              <a:ext uri="{FF2B5EF4-FFF2-40B4-BE49-F238E27FC236}">
                <a16:creationId xmlns:a16="http://schemas.microsoft.com/office/drawing/2014/main" id="{52E0BDE2-B82F-42B8-8DAE-561FB1456AE0}"/>
              </a:ext>
            </a:extLst>
          </p:cNvPr>
          <p:cNvSpPr txBox="1"/>
          <p:nvPr/>
        </p:nvSpPr>
        <p:spPr>
          <a:xfrm>
            <a:off x="13226666" y="8008086"/>
            <a:ext cx="5396230" cy="1220334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 algn="just">
              <a:lnSpc>
                <a:spcPct val="101899"/>
              </a:lnSpc>
              <a:spcBef>
                <a:spcPts val="50"/>
              </a:spcBef>
            </a:pP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 формирование коммерческого предложения, проведение B2B встреч в регионе проведения бизнес-миссии, оплату оргвзноса (при необходимости)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36" name="object 17">
            <a:extLst>
              <a:ext uri="{FF2B5EF4-FFF2-40B4-BE49-F238E27FC236}">
                <a16:creationId xmlns:a16="http://schemas.microsoft.com/office/drawing/2014/main" id="{DBD11A4A-1360-4B10-BC8C-886F1849FF21}"/>
              </a:ext>
            </a:extLst>
          </p:cNvPr>
          <p:cNvSpPr txBox="1"/>
          <p:nvPr/>
        </p:nvSpPr>
        <p:spPr>
          <a:xfrm>
            <a:off x="14395450" y="6812801"/>
            <a:ext cx="4017725" cy="61170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lang="ru-RU" sz="1950" b="1" spc="-85" dirty="0">
                <a:solidFill>
                  <a:srgbClr val="1D1D1B"/>
                </a:solidFill>
                <a:latin typeface="Calibri"/>
                <a:cs typeface="Calibri"/>
              </a:rPr>
              <a:t>ОРГАНИЗАЦИЯ УЧАСТИЯ В МЕЖРЕГИОНАЛЬНОЙ БИЗНЕС-МИССИИ</a:t>
            </a:r>
            <a:endParaRPr lang="ru-RU" sz="19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65251" y="2639281"/>
            <a:ext cx="7924799" cy="6831744"/>
          </a:xfrm>
          <a:custGeom>
            <a:avLst/>
            <a:gdLst/>
            <a:ahLst/>
            <a:cxnLst/>
            <a:rect l="l" t="t" r="r" b="b"/>
            <a:pathLst>
              <a:path w="10668000" h="6751320">
                <a:moveTo>
                  <a:pt x="10667441" y="219"/>
                </a:moveTo>
                <a:lnTo>
                  <a:pt x="959934" y="219"/>
                </a:lnTo>
                <a:lnTo>
                  <a:pt x="-34" y="1113981"/>
                </a:lnTo>
                <a:lnTo>
                  <a:pt x="-34" y="6750987"/>
                </a:lnTo>
                <a:lnTo>
                  <a:pt x="9707473" y="6750987"/>
                </a:lnTo>
                <a:lnTo>
                  <a:pt x="10667441" y="5637098"/>
                </a:lnTo>
                <a:lnTo>
                  <a:pt x="10667441" y="2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73464" y="2614930"/>
            <a:ext cx="8022586" cy="6856095"/>
          </a:xfrm>
          <a:custGeom>
            <a:avLst/>
            <a:gdLst/>
            <a:ahLst/>
            <a:cxnLst/>
            <a:rect l="l" t="t" r="r" b="b"/>
            <a:pathLst>
              <a:path w="6385559" h="5303520">
                <a:moveTo>
                  <a:pt x="6384568" y="221"/>
                </a:moveTo>
                <a:lnTo>
                  <a:pt x="575354" y="221"/>
                </a:lnTo>
                <a:lnTo>
                  <a:pt x="-321" y="875229"/>
                </a:lnTo>
                <a:lnTo>
                  <a:pt x="-321" y="5303353"/>
                </a:lnTo>
                <a:lnTo>
                  <a:pt x="5808892" y="5303353"/>
                </a:lnTo>
                <a:lnTo>
                  <a:pt x="6384568" y="4428345"/>
                </a:lnTo>
                <a:lnTo>
                  <a:pt x="6384568" y="221"/>
                </a:lnTo>
                <a:close/>
              </a:path>
            </a:pathLst>
          </a:custGeom>
          <a:solidFill>
            <a:srgbClr val="F8F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652250" y="4060825"/>
            <a:ext cx="7239000" cy="12736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sz="2000" spc="-60" dirty="0">
                <a:latin typeface="Calibri"/>
                <a:cs typeface="Calibri"/>
              </a:rPr>
              <a:t>Услуга </a:t>
            </a:r>
            <a:r>
              <a:rPr sz="2000" spc="-5" dirty="0">
                <a:latin typeface="Calibri"/>
                <a:cs typeface="Calibri"/>
              </a:rPr>
              <a:t>включает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5" dirty="0">
                <a:latin typeface="Calibri"/>
                <a:cs typeface="Calibri"/>
              </a:rPr>
              <a:t>себя оплату </a:t>
            </a:r>
            <a:r>
              <a:rPr sz="2000" spc="-10" dirty="0">
                <a:latin typeface="Calibri"/>
                <a:cs typeface="Calibri"/>
              </a:rPr>
              <a:t>регистрационного </a:t>
            </a:r>
            <a:r>
              <a:rPr sz="2000" spc="-3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сбора, </a:t>
            </a:r>
            <a:r>
              <a:rPr sz="2000" spc="-5" dirty="0">
                <a:latin typeface="Calibri"/>
                <a:cs typeface="Calibri"/>
              </a:rPr>
              <a:t>аренды выставочной </a:t>
            </a:r>
            <a:r>
              <a:rPr sz="2000" dirty="0">
                <a:latin typeface="Calibri"/>
                <a:cs typeface="Calibri"/>
              </a:rPr>
              <a:t>площади и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о</a:t>
            </a:r>
            <a:r>
              <a:rPr sz="2000" dirty="0">
                <a:latin typeface="Calibri"/>
                <a:cs typeface="Calibri"/>
              </a:rPr>
              <a:t>б</a:t>
            </a:r>
            <a:r>
              <a:rPr sz="2000" spc="-15" dirty="0">
                <a:latin typeface="Calibri"/>
                <a:cs typeface="Calibri"/>
              </a:rPr>
              <a:t>о</a:t>
            </a:r>
            <a:r>
              <a:rPr sz="2000" spc="-35" dirty="0">
                <a:latin typeface="Calibri"/>
                <a:cs typeface="Calibri"/>
              </a:rPr>
              <a:t>р</a:t>
            </a:r>
            <a:r>
              <a:rPr sz="2000" spc="-145" dirty="0">
                <a:latin typeface="Calibri"/>
                <a:cs typeface="Calibri"/>
              </a:rPr>
              <a:t>у</a:t>
            </a:r>
            <a:r>
              <a:rPr sz="2000" spc="-20" dirty="0">
                <a:latin typeface="Calibri"/>
                <a:cs typeface="Calibri"/>
              </a:rPr>
              <a:t>д</a:t>
            </a:r>
            <a:r>
              <a:rPr sz="2000" spc="-15" dirty="0">
                <a:latin typeface="Calibri"/>
                <a:cs typeface="Calibri"/>
              </a:rPr>
              <a:t>о</a:t>
            </a:r>
            <a:r>
              <a:rPr sz="2000" spc="-25" dirty="0">
                <a:latin typeface="Calibri"/>
                <a:cs typeface="Calibri"/>
              </a:rPr>
              <a:t>в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-30" dirty="0">
                <a:latin typeface="Calibri"/>
                <a:cs typeface="Calibri"/>
              </a:rPr>
              <a:t>н</a:t>
            </a:r>
            <a:r>
              <a:rPr sz="2000" spc="10" dirty="0">
                <a:latin typeface="Calibri"/>
                <a:cs typeface="Calibri"/>
              </a:rPr>
              <a:t>и</a:t>
            </a:r>
            <a:r>
              <a:rPr sz="2000" spc="-15" dirty="0">
                <a:latin typeface="Calibri"/>
                <a:cs typeface="Calibri"/>
              </a:rPr>
              <a:t>я</a:t>
            </a:r>
            <a:r>
              <a:rPr sz="2000" dirty="0">
                <a:latin typeface="Calibri"/>
                <a:cs typeface="Calibri"/>
              </a:rPr>
              <a:t>.</a:t>
            </a:r>
            <a:r>
              <a:rPr sz="2000" spc="-1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Д</a:t>
            </a:r>
            <a:r>
              <a:rPr sz="2000" spc="15" dirty="0">
                <a:latin typeface="Calibri"/>
                <a:cs typeface="Calibri"/>
              </a:rPr>
              <a:t>л</a:t>
            </a:r>
            <a:r>
              <a:rPr sz="2000" dirty="0">
                <a:latin typeface="Calibri"/>
                <a:cs typeface="Calibri"/>
              </a:rPr>
              <a:t>я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</a:t>
            </a:r>
            <a:r>
              <a:rPr sz="2000" spc="-90" dirty="0">
                <a:latin typeface="Calibri"/>
                <a:cs typeface="Calibri"/>
              </a:rPr>
              <a:t>о</a:t>
            </a:r>
            <a:r>
              <a:rPr sz="2000" dirty="0">
                <a:latin typeface="Calibri"/>
                <a:cs typeface="Calibri"/>
              </a:rPr>
              <a:t>да</a:t>
            </a:r>
            <a:r>
              <a:rPr sz="2000" spc="-30" dirty="0">
                <a:latin typeface="Calibri"/>
                <a:cs typeface="Calibri"/>
              </a:rPr>
              <a:t>ч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spc="5" dirty="0">
                <a:latin typeface="Calibri"/>
                <a:cs typeface="Calibri"/>
              </a:rPr>
              <a:t>з</a:t>
            </a:r>
            <a:r>
              <a:rPr sz="2000" dirty="0">
                <a:latin typeface="Calibri"/>
                <a:cs typeface="Calibri"/>
              </a:rPr>
              <a:t>а</a:t>
            </a:r>
            <a:r>
              <a:rPr sz="2000" spc="10" dirty="0">
                <a:latin typeface="Calibri"/>
                <a:cs typeface="Calibri"/>
              </a:rPr>
              <a:t>я</a:t>
            </a:r>
            <a:r>
              <a:rPr sz="2000" dirty="0">
                <a:latin typeface="Calibri"/>
                <a:cs typeface="Calibri"/>
              </a:rPr>
              <a:t>в</a:t>
            </a:r>
            <a:r>
              <a:rPr sz="2000" spc="5" dirty="0">
                <a:latin typeface="Calibri"/>
                <a:cs typeface="Calibri"/>
              </a:rPr>
              <a:t>к</a:t>
            </a:r>
            <a:r>
              <a:rPr sz="2000" dirty="0">
                <a:latin typeface="Calibri"/>
                <a:cs typeface="Calibri"/>
              </a:rPr>
              <a:t>и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н</a:t>
            </a:r>
            <a:r>
              <a:rPr sz="2000" spc="-10" dirty="0">
                <a:latin typeface="Calibri"/>
                <a:cs typeface="Calibri"/>
              </a:rPr>
              <a:t>е</a:t>
            </a:r>
            <a:r>
              <a:rPr sz="2000" spc="10" dirty="0">
                <a:latin typeface="Calibri"/>
                <a:cs typeface="Calibri"/>
              </a:rPr>
              <a:t>о</a:t>
            </a:r>
            <a:r>
              <a:rPr sz="2000" spc="-50" dirty="0">
                <a:latin typeface="Calibri"/>
                <a:cs typeface="Calibri"/>
              </a:rPr>
              <a:t>б</a:t>
            </a:r>
            <a:r>
              <a:rPr sz="2000" spc="-60" dirty="0">
                <a:latin typeface="Calibri"/>
                <a:cs typeface="Calibri"/>
              </a:rPr>
              <a:t>х</a:t>
            </a:r>
            <a:r>
              <a:rPr sz="2000" spc="-90" dirty="0">
                <a:latin typeface="Calibri"/>
                <a:cs typeface="Calibri"/>
              </a:rPr>
              <a:t>о</a:t>
            </a:r>
            <a:r>
              <a:rPr sz="2000" spc="-5" dirty="0">
                <a:latin typeface="Calibri"/>
                <a:cs typeface="Calibri"/>
              </a:rPr>
              <a:t>д</a:t>
            </a:r>
            <a:r>
              <a:rPr sz="2000" spc="10" dirty="0">
                <a:latin typeface="Calibri"/>
                <a:cs typeface="Calibri"/>
              </a:rPr>
              <a:t>и</a:t>
            </a:r>
            <a:r>
              <a:rPr sz="2000" dirty="0">
                <a:latin typeface="Calibri"/>
                <a:cs typeface="Calibri"/>
              </a:rPr>
              <a:t>м  </a:t>
            </a:r>
            <a:r>
              <a:rPr sz="2000" spc="5" dirty="0">
                <a:latin typeface="Calibri"/>
                <a:cs typeface="Calibri"/>
              </a:rPr>
              <a:t>с</a:t>
            </a:r>
            <a:r>
              <a:rPr sz="2000" spc="-30" dirty="0">
                <a:latin typeface="Calibri"/>
                <a:cs typeface="Calibri"/>
              </a:rPr>
              <a:t>ч</a:t>
            </a:r>
            <a:r>
              <a:rPr sz="2000" spc="-10" dirty="0">
                <a:latin typeface="Calibri"/>
                <a:cs typeface="Calibri"/>
              </a:rPr>
              <a:t>е</a:t>
            </a:r>
            <a:r>
              <a:rPr sz="2000" spc="-25" dirty="0">
                <a:latin typeface="Calibri"/>
                <a:cs typeface="Calibri"/>
              </a:rPr>
              <a:t>т</a:t>
            </a:r>
            <a:r>
              <a:rPr sz="2000" dirty="0">
                <a:latin typeface="Calibri"/>
                <a:cs typeface="Calibri"/>
              </a:rPr>
              <a:t>/</a:t>
            </a:r>
            <a:r>
              <a:rPr sz="2000" spc="45" dirty="0">
                <a:latin typeface="Calibri"/>
                <a:cs typeface="Calibri"/>
              </a:rPr>
              <a:t> </a:t>
            </a:r>
            <a:r>
              <a:rPr sz="2000" spc="-70" dirty="0">
                <a:latin typeface="Calibri"/>
                <a:cs typeface="Calibri"/>
              </a:rPr>
              <a:t>к</a:t>
            </a:r>
            <a:r>
              <a:rPr sz="2000" spc="-15" dirty="0">
                <a:latin typeface="Calibri"/>
                <a:cs typeface="Calibri"/>
              </a:rPr>
              <a:t>о</a:t>
            </a:r>
            <a:r>
              <a:rPr sz="2000" spc="5" dirty="0">
                <a:latin typeface="Calibri"/>
                <a:cs typeface="Calibri"/>
              </a:rPr>
              <a:t>мм</a:t>
            </a:r>
            <a:r>
              <a:rPr sz="2000" spc="-10" dirty="0">
                <a:latin typeface="Calibri"/>
                <a:cs typeface="Calibri"/>
              </a:rPr>
              <a:t>ер</a:t>
            </a:r>
            <a:r>
              <a:rPr sz="2000" spc="-30" dirty="0">
                <a:latin typeface="Calibri"/>
                <a:cs typeface="Calibri"/>
              </a:rPr>
              <a:t>ч</a:t>
            </a:r>
            <a:r>
              <a:rPr sz="2000" spc="-10" dirty="0">
                <a:latin typeface="Calibri"/>
                <a:cs typeface="Calibri"/>
              </a:rPr>
              <a:t>е</a:t>
            </a:r>
            <a:r>
              <a:rPr sz="2000" spc="5" dirty="0">
                <a:latin typeface="Calibri"/>
                <a:cs typeface="Calibri"/>
              </a:rPr>
              <a:t>с</a:t>
            </a:r>
            <a:r>
              <a:rPr sz="2000" spc="-70" dirty="0">
                <a:latin typeface="Calibri"/>
                <a:cs typeface="Calibri"/>
              </a:rPr>
              <a:t>к</a:t>
            </a:r>
            <a:r>
              <a:rPr sz="2000" spc="-15" dirty="0">
                <a:latin typeface="Calibri"/>
                <a:cs typeface="Calibri"/>
              </a:rPr>
              <a:t>о</a:t>
            </a:r>
            <a:r>
              <a:rPr sz="2000" dirty="0">
                <a:latin typeface="Calibri"/>
                <a:cs typeface="Calibri"/>
              </a:rPr>
              <a:t>е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 err="1">
                <a:latin typeface="Calibri"/>
                <a:cs typeface="Calibri"/>
              </a:rPr>
              <a:t>п</a:t>
            </a:r>
            <a:r>
              <a:rPr sz="2000" spc="-10" dirty="0" err="1">
                <a:latin typeface="Calibri"/>
                <a:cs typeface="Calibri"/>
              </a:rPr>
              <a:t>р</a:t>
            </a:r>
            <a:r>
              <a:rPr sz="2000" spc="-60" dirty="0" err="1">
                <a:latin typeface="Calibri"/>
                <a:cs typeface="Calibri"/>
              </a:rPr>
              <a:t>е</a:t>
            </a:r>
            <a:r>
              <a:rPr sz="2000" dirty="0" err="1">
                <a:latin typeface="Calibri"/>
                <a:cs typeface="Calibri"/>
              </a:rPr>
              <a:t>д</a:t>
            </a:r>
            <a:r>
              <a:rPr sz="2000" spc="15" dirty="0" err="1">
                <a:latin typeface="Calibri"/>
                <a:cs typeface="Calibri"/>
              </a:rPr>
              <a:t>л</a:t>
            </a:r>
            <a:r>
              <a:rPr sz="2000" spc="-40" dirty="0" err="1">
                <a:latin typeface="Calibri"/>
                <a:cs typeface="Calibri"/>
              </a:rPr>
              <a:t>о</a:t>
            </a:r>
            <a:r>
              <a:rPr sz="2000" spc="-65" dirty="0" err="1">
                <a:latin typeface="Calibri"/>
                <a:cs typeface="Calibri"/>
              </a:rPr>
              <a:t>ж</a:t>
            </a:r>
            <a:r>
              <a:rPr sz="2000" spc="-10" dirty="0" err="1">
                <a:latin typeface="Calibri"/>
                <a:cs typeface="Calibri"/>
              </a:rPr>
              <a:t>е</a:t>
            </a:r>
            <a:r>
              <a:rPr sz="2000" spc="-5" dirty="0" err="1">
                <a:latin typeface="Calibri"/>
                <a:cs typeface="Calibri"/>
              </a:rPr>
              <a:t>н</a:t>
            </a:r>
            <a:r>
              <a:rPr sz="2000" spc="10" dirty="0" err="1">
                <a:latin typeface="Calibri"/>
                <a:cs typeface="Calibri"/>
              </a:rPr>
              <a:t>и</a:t>
            </a:r>
            <a:r>
              <a:rPr sz="2000" dirty="0" err="1">
                <a:latin typeface="Calibri"/>
                <a:cs typeface="Calibri"/>
              </a:rPr>
              <a:t>е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40" dirty="0" err="1">
                <a:latin typeface="Calibri"/>
                <a:cs typeface="Calibri"/>
              </a:rPr>
              <a:t>о</a:t>
            </a:r>
            <a:r>
              <a:rPr sz="2000" dirty="0" err="1">
                <a:latin typeface="Calibri"/>
                <a:cs typeface="Calibri"/>
              </a:rPr>
              <a:t>т</a:t>
            </a:r>
            <a:r>
              <a:rPr lang="ru-RU" sz="2000" dirty="0">
                <a:latin typeface="Calibri"/>
                <a:cs typeface="Calibri"/>
              </a:rPr>
              <a:t> </a:t>
            </a:r>
            <a:r>
              <a:rPr sz="2000" spc="5" dirty="0" err="1">
                <a:latin typeface="Calibri"/>
                <a:cs typeface="Calibri"/>
              </a:rPr>
              <a:t>о</a:t>
            </a:r>
            <a:r>
              <a:rPr sz="2000" spc="-10" dirty="0" err="1">
                <a:latin typeface="Calibri"/>
                <a:cs typeface="Calibri"/>
              </a:rPr>
              <a:t>р</a:t>
            </a:r>
            <a:r>
              <a:rPr sz="2000" dirty="0" err="1">
                <a:latin typeface="Calibri"/>
                <a:cs typeface="Calibri"/>
              </a:rPr>
              <a:t>ган</a:t>
            </a:r>
            <a:r>
              <a:rPr sz="2000" spc="5" dirty="0" err="1">
                <a:latin typeface="Calibri"/>
                <a:cs typeface="Calibri"/>
              </a:rPr>
              <a:t>и</a:t>
            </a:r>
            <a:r>
              <a:rPr sz="2000" spc="-20" dirty="0" err="1">
                <a:latin typeface="Calibri"/>
                <a:cs typeface="Calibri"/>
              </a:rPr>
              <a:t>з</a:t>
            </a:r>
            <a:r>
              <a:rPr sz="2000" dirty="0" err="1">
                <a:latin typeface="Calibri"/>
                <a:cs typeface="Calibri"/>
              </a:rPr>
              <a:t>а</a:t>
            </a:r>
            <a:r>
              <a:rPr sz="2000" spc="-25" dirty="0" err="1">
                <a:latin typeface="Calibri"/>
                <a:cs typeface="Calibri"/>
              </a:rPr>
              <a:t>т</a:t>
            </a:r>
            <a:r>
              <a:rPr sz="2000" spc="-15" dirty="0" err="1">
                <a:latin typeface="Calibri"/>
                <a:cs typeface="Calibri"/>
              </a:rPr>
              <a:t>о</a:t>
            </a:r>
            <a:r>
              <a:rPr sz="2000" spc="-10" dirty="0" err="1">
                <a:latin typeface="Calibri"/>
                <a:cs typeface="Calibri"/>
              </a:rPr>
              <a:t>р</a:t>
            </a:r>
            <a:r>
              <a:rPr sz="2000" dirty="0" err="1">
                <a:latin typeface="Calibri"/>
                <a:cs typeface="Calibri"/>
              </a:rPr>
              <a:t>а</a:t>
            </a:r>
            <a:r>
              <a:rPr sz="2000" spc="-11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вы</a:t>
            </a:r>
            <a:r>
              <a:rPr sz="2000" spc="5" dirty="0">
                <a:latin typeface="Calibri"/>
                <a:cs typeface="Calibri"/>
              </a:rPr>
              <a:t>с</a:t>
            </a:r>
            <a:r>
              <a:rPr sz="2000" spc="-5" dirty="0">
                <a:latin typeface="Calibri"/>
                <a:cs typeface="Calibri"/>
              </a:rPr>
              <a:t>тав</a:t>
            </a:r>
            <a:r>
              <a:rPr sz="2000" spc="5" dirty="0">
                <a:latin typeface="Calibri"/>
                <a:cs typeface="Calibri"/>
              </a:rPr>
              <a:t>к</a:t>
            </a:r>
            <a:r>
              <a:rPr sz="2000" dirty="0">
                <a:latin typeface="Calibri"/>
                <a:cs typeface="Calibri"/>
              </a:rPr>
              <a:t>и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951405" y="960222"/>
            <a:ext cx="14889480" cy="779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МЕР</a:t>
            </a:r>
            <a:r>
              <a:rPr spc="-5" dirty="0"/>
              <a:t>Ы</a:t>
            </a:r>
            <a:r>
              <a:rPr spc="-30" dirty="0"/>
              <a:t> </a:t>
            </a:r>
            <a:r>
              <a:rPr spc="-50" dirty="0"/>
              <a:t>П</a:t>
            </a:r>
            <a:r>
              <a:rPr spc="-65" dirty="0"/>
              <a:t>О</a:t>
            </a:r>
            <a:r>
              <a:rPr spc="-45" dirty="0"/>
              <a:t>ДД</a:t>
            </a:r>
            <a:r>
              <a:rPr spc="-65" dirty="0"/>
              <a:t>Е</a:t>
            </a:r>
            <a:r>
              <a:rPr spc="-50" dirty="0"/>
              <a:t>РЖ</a:t>
            </a:r>
            <a:r>
              <a:rPr spc="-55" dirty="0"/>
              <a:t>К</a:t>
            </a:r>
            <a:r>
              <a:rPr spc="-5" dirty="0"/>
              <a:t>И</a:t>
            </a:r>
            <a:r>
              <a:rPr spc="-280" dirty="0"/>
              <a:t> </a:t>
            </a:r>
            <a:r>
              <a:rPr spc="-5" dirty="0"/>
              <a:t>Д</a:t>
            </a:r>
            <a:r>
              <a:rPr spc="15" dirty="0"/>
              <a:t>Л</a:t>
            </a:r>
            <a:r>
              <a:rPr spc="-5" dirty="0"/>
              <a:t>Я</a:t>
            </a:r>
            <a:r>
              <a:rPr spc="-170" dirty="0"/>
              <a:t> </a:t>
            </a:r>
            <a:r>
              <a:rPr spc="-35" dirty="0"/>
              <a:t>С</a:t>
            </a:r>
            <a:r>
              <a:rPr spc="-40" dirty="0"/>
              <a:t>О</a:t>
            </a:r>
            <a:r>
              <a:rPr spc="-45" dirty="0"/>
              <a:t>Ц</a:t>
            </a:r>
            <a:r>
              <a:rPr spc="-35" dirty="0"/>
              <a:t>И</a:t>
            </a:r>
            <a:r>
              <a:rPr spc="-25" dirty="0"/>
              <a:t>А</a:t>
            </a:r>
            <a:r>
              <a:rPr spc="-5" dirty="0"/>
              <a:t>Л</a:t>
            </a:r>
            <a:r>
              <a:rPr spc="-40" dirty="0"/>
              <a:t>Ь</a:t>
            </a:r>
            <a:r>
              <a:rPr spc="-30" dirty="0"/>
              <a:t>Н</a:t>
            </a:r>
            <a:r>
              <a:rPr spc="-45" dirty="0"/>
              <a:t>Ы</a:t>
            </a:r>
            <a:r>
              <a:rPr spc="-5" dirty="0"/>
              <a:t>Х</a:t>
            </a:r>
            <a:r>
              <a:rPr spc="-240" dirty="0"/>
              <a:t> </a:t>
            </a:r>
            <a:r>
              <a:rPr spc="-25" dirty="0"/>
              <a:t>П</a:t>
            </a:r>
            <a:r>
              <a:rPr spc="-10" dirty="0"/>
              <a:t>Р</a:t>
            </a:r>
            <a:r>
              <a:rPr spc="-60" dirty="0"/>
              <a:t>Е</a:t>
            </a:r>
            <a:r>
              <a:rPr spc="-20" dirty="0"/>
              <a:t>Д</a:t>
            </a:r>
            <a:r>
              <a:rPr spc="-25" dirty="0"/>
              <a:t>П</a:t>
            </a:r>
            <a:r>
              <a:rPr spc="-10" dirty="0"/>
              <a:t>Р</a:t>
            </a:r>
            <a:r>
              <a:rPr spc="-55" dirty="0"/>
              <a:t>И</a:t>
            </a:r>
            <a:r>
              <a:rPr spc="-40" dirty="0"/>
              <a:t>Я</a:t>
            </a:r>
            <a:r>
              <a:rPr spc="-55" dirty="0"/>
              <a:t>Т</a:t>
            </a:r>
            <a:r>
              <a:rPr spc="-35" dirty="0"/>
              <a:t>И</a:t>
            </a:r>
            <a:r>
              <a:rPr spc="-5" dirty="0"/>
              <a:t>Й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60778" y="9678678"/>
            <a:ext cx="220154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endParaRPr sz="1950" dirty="0">
              <a:latin typeface="Calibri"/>
              <a:cs typeface="Calibri"/>
            </a:endParaRPr>
          </a:p>
          <a:p>
            <a:pPr marL="12700">
              <a:lnSpc>
                <a:spcPts val="2310"/>
              </a:lnSpc>
            </a:pP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CC17D2-BB7C-48C3-A608-DB1EB5084080}"/>
              </a:ext>
            </a:extLst>
          </p:cNvPr>
          <p:cNvSpPr txBox="1"/>
          <p:nvPr/>
        </p:nvSpPr>
        <p:spPr>
          <a:xfrm>
            <a:off x="1519510" y="3704363"/>
            <a:ext cx="7465740" cy="592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 по вопросу признания социальным предприятием и прием заявления для включения в перечень социальных предприятий по следующим категориям: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1)СМСП обеспечивает занятость таких граждан, как инвалиды, лица, освобождённые из мест лишения свободы, беженцы, малоимущие граждане, выпускники детских домов;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2)СМСП обеспечивает реализацию товаров или услуг, производимых гражданами из таких категорий, как инвалиды, лица, освобождённые из мест лишения свободы, беженцы, малоимущие граждане, выпускники детских домов;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3)СМСП осуществляет деятельность по производству товаров (работ, услуг), предназначенных для таких граждан, как инвалиды, лица, освобождённые из мест лишения свободы, беженцы, малоимущие граждане, выпускники детских домов;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4)СМСП осуществляет деятельность, направленную на достижение общественно полезных целей и способствующую решению социальных проблем общества</a:t>
            </a:r>
          </a:p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D3F3D6-77B9-4082-9DB8-76D67BE662D6}"/>
              </a:ext>
            </a:extLst>
          </p:cNvPr>
          <p:cNvSpPr txBox="1"/>
          <p:nvPr/>
        </p:nvSpPr>
        <p:spPr>
          <a:xfrm>
            <a:off x="12947650" y="2781033"/>
            <a:ext cx="5562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ФИНАНСИРОВАНИЕ</a:t>
            </a:r>
            <a:r>
              <a:rPr lang="ru-RU" sz="1800" b="1" kern="1200" spc="12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1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УЧАСТИЯ</a:t>
            </a:r>
            <a:r>
              <a:rPr lang="ru-RU" sz="1800" b="1" kern="1200" spc="-7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СОЦИАЛЬНЫХ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kern="1200" spc="-1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ПРЕДПРИЯТИЙ</a:t>
            </a:r>
            <a:r>
              <a:rPr lang="ru-RU" sz="1800" b="1" kern="1200" spc="23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В</a:t>
            </a:r>
            <a:r>
              <a:rPr lang="ru-RU" sz="1800" b="1" kern="1200" spc="2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ВЫСТАВОЧНО-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kern="1200" spc="-1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ЯРМАРОЧНЫХ МЕРОПРИЯТИЯХ</a:t>
            </a:r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1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НА </a:t>
            </a:r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1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ТЕРРИТОРИИ</a:t>
            </a:r>
            <a:r>
              <a:rPr lang="ru-RU" sz="1800" b="1" kern="1200" spc="11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1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РОССИЙСКОЙ</a:t>
            </a:r>
            <a:r>
              <a:rPr lang="ru-RU" sz="1800" b="1" kern="1200" spc="-4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 </a:t>
            </a:r>
            <a:r>
              <a:rPr lang="ru-RU" sz="1800" b="1" kern="1200" spc="-10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ФЕДЕРАЦИИ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58488FB7-9D4E-429F-BE18-9074D5C16B31}"/>
              </a:ext>
            </a:extLst>
          </p:cNvPr>
          <p:cNvSpPr txBox="1">
            <a:spLocks/>
          </p:cNvSpPr>
          <p:nvPr/>
        </p:nvSpPr>
        <p:spPr>
          <a:xfrm>
            <a:off x="2233855" y="2614930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18</a:t>
            </a:r>
            <a:endParaRPr lang="ru-RU" sz="5350" kern="0" dirty="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75C905D2-B5BA-414F-B5DA-DD0B29F6EE78}"/>
              </a:ext>
            </a:extLst>
          </p:cNvPr>
          <p:cNvSpPr txBox="1">
            <a:spLocks/>
          </p:cNvSpPr>
          <p:nvPr/>
        </p:nvSpPr>
        <p:spPr>
          <a:xfrm>
            <a:off x="12305663" y="2717271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19</a:t>
            </a:r>
            <a:endParaRPr lang="ru-RU" sz="5350" kern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971A5F-2CEC-44F8-B23F-BE33549A1452}"/>
              </a:ext>
            </a:extLst>
          </p:cNvPr>
          <p:cNvSpPr txBox="1"/>
          <p:nvPr/>
        </p:nvSpPr>
        <p:spPr>
          <a:xfrm>
            <a:off x="3099679" y="2781033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ПР</a:t>
            </a:r>
            <a:r>
              <a:rPr lang="ru-RU" sz="180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lang="ru-RU" sz="1800" b="1" spc="-9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lang="ru-RU" sz="1800" b="1" spc="-1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lang="ru-RU" sz="1800" b="1" spc="-10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800" b="1" spc="-105" dirty="0">
                <a:solidFill>
                  <a:srgbClr val="1D1D1B"/>
                </a:solidFill>
                <a:latin typeface="Calibri"/>
                <a:cs typeface="Calibri"/>
              </a:rPr>
              <a:t>З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А</a:t>
            </a:r>
            <a:r>
              <a:rPr lang="ru-RU" sz="1800" b="1" spc="-70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lang="ru-RU" sz="1800" b="1" spc="-114" dirty="0">
                <a:solidFill>
                  <a:srgbClr val="1D1D1B"/>
                </a:solidFill>
                <a:latin typeface="Calibri"/>
                <a:cs typeface="Calibri"/>
              </a:rPr>
              <a:t>В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Л</a:t>
            </a:r>
            <a:r>
              <a:rPr lang="ru-RU" sz="1800" b="1" spc="-9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lang="ru-RU" sz="1800" b="1" spc="-105" dirty="0">
                <a:solidFill>
                  <a:srgbClr val="1D1D1B"/>
                </a:solidFill>
                <a:latin typeface="Calibri"/>
                <a:cs typeface="Calibri"/>
              </a:rPr>
              <a:t>Н</a:t>
            </a:r>
            <a:r>
              <a:rPr lang="ru-RU" sz="180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lang="ru-RU" sz="1800" b="1" spc="-5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lang="ru-RU" sz="1800" b="1" spc="-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800" b="1" spc="-90" dirty="0">
                <a:solidFill>
                  <a:srgbClr val="1D1D1B"/>
                </a:solidFill>
                <a:latin typeface="Calibri"/>
                <a:cs typeface="Calibri"/>
              </a:rPr>
              <a:t>Д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Л</a:t>
            </a:r>
            <a:r>
              <a:rPr lang="ru-RU" sz="1800" b="1" spc="-5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lang="ru-RU" sz="1800" b="1" spc="-9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800" b="1" spc="-75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lang="ru-RU" sz="180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З</a:t>
            </a:r>
            <a:r>
              <a:rPr lang="ru-RU" sz="1800" b="1" spc="-105" dirty="0">
                <a:solidFill>
                  <a:srgbClr val="1D1D1B"/>
                </a:solidFill>
                <a:latin typeface="Calibri"/>
                <a:cs typeface="Calibri"/>
              </a:rPr>
              <a:t>Н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А</a:t>
            </a:r>
            <a:r>
              <a:rPr lang="ru-RU" sz="1800" b="1" spc="-105" dirty="0">
                <a:solidFill>
                  <a:srgbClr val="1D1D1B"/>
                </a:solidFill>
                <a:latin typeface="Calibri"/>
                <a:cs typeface="Calibri"/>
              </a:rPr>
              <a:t>Н</a:t>
            </a:r>
            <a:r>
              <a:rPr lang="ru-RU" sz="1800" b="1" spc="-100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lang="ru-RU" sz="1800" b="1" spc="-5" dirty="0">
                <a:solidFill>
                  <a:srgbClr val="1D1D1B"/>
                </a:solidFill>
                <a:latin typeface="Calibri"/>
                <a:cs typeface="Calibri"/>
              </a:rPr>
              <a:t>Я          </a:t>
            </a:r>
            <a:r>
              <a:rPr lang="ru-RU" sz="1800" b="1" spc="-70" dirty="0">
                <a:solidFill>
                  <a:srgbClr val="1D1D1B"/>
                </a:solidFill>
                <a:latin typeface="Calibri"/>
                <a:cs typeface="Calibri"/>
              </a:rPr>
              <a:t>СОЦИАЛЬНЫМ</a:t>
            </a:r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 ПРЕДПРИЯТИЕМ</a:t>
            </a:r>
            <a:r>
              <a:rPr lang="ru-RU" sz="1800" b="1" spc="8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endParaRPr lang="ru-RU" sz="1800" dirty="0">
              <a:latin typeface="Calibri"/>
              <a:cs typeface="Calibri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31570" y="2639281"/>
            <a:ext cx="7924799" cy="6831744"/>
          </a:xfrm>
          <a:custGeom>
            <a:avLst/>
            <a:gdLst/>
            <a:ahLst/>
            <a:cxnLst/>
            <a:rect l="l" t="t" r="r" b="b"/>
            <a:pathLst>
              <a:path w="10668000" h="6751320">
                <a:moveTo>
                  <a:pt x="10667441" y="219"/>
                </a:moveTo>
                <a:lnTo>
                  <a:pt x="959934" y="219"/>
                </a:lnTo>
                <a:lnTo>
                  <a:pt x="-34" y="1113981"/>
                </a:lnTo>
                <a:lnTo>
                  <a:pt x="-34" y="6750987"/>
                </a:lnTo>
                <a:lnTo>
                  <a:pt x="9707473" y="6750987"/>
                </a:lnTo>
                <a:lnTo>
                  <a:pt x="10667441" y="5637098"/>
                </a:lnTo>
                <a:lnTo>
                  <a:pt x="10667441" y="2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173464" y="2614930"/>
            <a:ext cx="8022586" cy="6856095"/>
          </a:xfrm>
          <a:custGeom>
            <a:avLst/>
            <a:gdLst/>
            <a:ahLst/>
            <a:cxnLst/>
            <a:rect l="l" t="t" r="r" b="b"/>
            <a:pathLst>
              <a:path w="6385559" h="5303520">
                <a:moveTo>
                  <a:pt x="6384568" y="221"/>
                </a:moveTo>
                <a:lnTo>
                  <a:pt x="575354" y="221"/>
                </a:lnTo>
                <a:lnTo>
                  <a:pt x="-321" y="875229"/>
                </a:lnTo>
                <a:lnTo>
                  <a:pt x="-321" y="5303353"/>
                </a:lnTo>
                <a:lnTo>
                  <a:pt x="5808892" y="5303353"/>
                </a:lnTo>
                <a:lnTo>
                  <a:pt x="6384568" y="4428345"/>
                </a:lnTo>
                <a:lnTo>
                  <a:pt x="6384568" y="221"/>
                </a:lnTo>
                <a:close/>
              </a:path>
            </a:pathLst>
          </a:custGeom>
          <a:solidFill>
            <a:srgbClr val="F8F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401878" y="3746445"/>
            <a:ext cx="7239000" cy="572458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Грант предоставляется в целях финансового обеспечения расходов заявителей, связанных с реализацией проекта:</a:t>
            </a:r>
          </a:p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Размер гранта: от 100 тысяч рублей до 500 тысяч рублей.</a:t>
            </a:r>
          </a:p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Грант предоставляется однократно на конкурсной основе.</a:t>
            </a:r>
          </a:p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Условия:</a:t>
            </a:r>
          </a:p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- физическое лицо в возрасте до 25 лет (включительно) на момент подачи документов для получения гранта зарегистрировано в качестве индивидуального предпринимателя или в состав учредителей (участников) или акционеров юридического лица входит физическое лицо в возрасте до 25 лет (включительно) на момент подачи документов для получения гранта, владеющее не менее чем 50 процентов доли в уставном капитале общества с ограниченной ответственностью или складочном   капитале хозяйственного товарищества либо не менее чем 50 процентов голосующих акций акционерного общества;</a:t>
            </a:r>
          </a:p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- субъект малого и среднего предпринимательства прошел обучение в рамках обучающей программы или акселерационной программы в течение года до момента получения гранта по направлению осуществления предпринимательской деятельности;</a:t>
            </a:r>
          </a:p>
          <a:p>
            <a:pPr marL="12700" marR="5080" algn="just">
              <a:lnSpc>
                <a:spcPct val="101899"/>
              </a:lnSpc>
              <a:spcBef>
                <a:spcPts val="55"/>
              </a:spcBef>
            </a:pPr>
            <a:r>
              <a:rPr lang="ru-RU" spc="-60" dirty="0">
                <a:latin typeface="Calibri"/>
                <a:cs typeface="Calibri"/>
              </a:rPr>
              <a:t>- обеспечить </a:t>
            </a:r>
            <a:r>
              <a:rPr lang="ru-RU" spc="-60" dirty="0" err="1">
                <a:latin typeface="Calibri"/>
                <a:cs typeface="Calibri"/>
              </a:rPr>
              <a:t>софинансирование</a:t>
            </a:r>
            <a:r>
              <a:rPr lang="ru-RU" spc="-60" dirty="0">
                <a:latin typeface="Calibri"/>
                <a:cs typeface="Calibri"/>
              </a:rPr>
              <a:t> не менее 25 % от размера расходов, предусмотренных на реализацию проекта.</a:t>
            </a:r>
            <a:endParaRPr lang="ru-RU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951405" y="960222"/>
            <a:ext cx="14889480" cy="779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МЕР</a:t>
            </a:r>
            <a:r>
              <a:rPr spc="-5" dirty="0"/>
              <a:t>Ы</a:t>
            </a:r>
            <a:r>
              <a:rPr spc="-30" dirty="0"/>
              <a:t> </a:t>
            </a:r>
            <a:r>
              <a:rPr spc="-50" dirty="0"/>
              <a:t>П</a:t>
            </a:r>
            <a:r>
              <a:rPr spc="-65" dirty="0"/>
              <a:t>О</a:t>
            </a:r>
            <a:r>
              <a:rPr spc="-45" dirty="0"/>
              <a:t>ДД</a:t>
            </a:r>
            <a:r>
              <a:rPr spc="-65" dirty="0"/>
              <a:t>Е</a:t>
            </a:r>
            <a:r>
              <a:rPr spc="-50" dirty="0"/>
              <a:t>РЖ</a:t>
            </a:r>
            <a:r>
              <a:rPr spc="-55" dirty="0"/>
              <a:t>К</a:t>
            </a:r>
            <a:r>
              <a:rPr spc="-5" dirty="0"/>
              <a:t>И</a:t>
            </a:r>
            <a:r>
              <a:rPr spc="-280" dirty="0"/>
              <a:t> </a:t>
            </a:r>
            <a:r>
              <a:rPr spc="-5" dirty="0"/>
              <a:t>Д</a:t>
            </a:r>
            <a:r>
              <a:rPr spc="15" dirty="0"/>
              <a:t>Л</a:t>
            </a:r>
            <a:r>
              <a:rPr spc="-5" dirty="0"/>
              <a:t>Я</a:t>
            </a:r>
            <a:r>
              <a:rPr spc="-170" dirty="0"/>
              <a:t> </a:t>
            </a:r>
            <a:r>
              <a:rPr spc="-35" dirty="0"/>
              <a:t>С</a:t>
            </a:r>
            <a:r>
              <a:rPr spc="-40" dirty="0"/>
              <a:t>О</a:t>
            </a:r>
            <a:r>
              <a:rPr spc="-45" dirty="0"/>
              <a:t>Ц</a:t>
            </a:r>
            <a:r>
              <a:rPr spc="-35" dirty="0"/>
              <a:t>И</a:t>
            </a:r>
            <a:r>
              <a:rPr spc="-25" dirty="0"/>
              <a:t>А</a:t>
            </a:r>
            <a:r>
              <a:rPr spc="-5" dirty="0"/>
              <a:t>Л</a:t>
            </a:r>
            <a:r>
              <a:rPr spc="-40" dirty="0"/>
              <a:t>Ь</a:t>
            </a:r>
            <a:r>
              <a:rPr spc="-30" dirty="0"/>
              <a:t>Н</a:t>
            </a:r>
            <a:r>
              <a:rPr spc="-45" dirty="0"/>
              <a:t>Ы</a:t>
            </a:r>
            <a:r>
              <a:rPr spc="-5" dirty="0"/>
              <a:t>Х</a:t>
            </a:r>
            <a:r>
              <a:rPr spc="-240" dirty="0"/>
              <a:t> </a:t>
            </a:r>
            <a:r>
              <a:rPr spc="-25" dirty="0"/>
              <a:t>П</a:t>
            </a:r>
            <a:r>
              <a:rPr spc="-10" dirty="0"/>
              <a:t>Р</a:t>
            </a:r>
            <a:r>
              <a:rPr spc="-60" dirty="0"/>
              <a:t>Е</a:t>
            </a:r>
            <a:r>
              <a:rPr spc="-20" dirty="0"/>
              <a:t>Д</a:t>
            </a:r>
            <a:r>
              <a:rPr spc="-25" dirty="0"/>
              <a:t>П</a:t>
            </a:r>
            <a:r>
              <a:rPr spc="-10" dirty="0"/>
              <a:t>Р</a:t>
            </a:r>
            <a:r>
              <a:rPr spc="-55" dirty="0"/>
              <a:t>И</a:t>
            </a:r>
            <a:r>
              <a:rPr spc="-40" dirty="0"/>
              <a:t>Я</a:t>
            </a:r>
            <a:r>
              <a:rPr spc="-55" dirty="0"/>
              <a:t>Т</a:t>
            </a:r>
            <a:r>
              <a:rPr spc="-35" dirty="0"/>
              <a:t>И</a:t>
            </a:r>
            <a:r>
              <a:rPr spc="-5" dirty="0"/>
              <a:t>Й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060778" y="9678678"/>
            <a:ext cx="220154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ts val="2310"/>
              </a:lnSpc>
            </a:pP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CC17D2-BB7C-48C3-A608-DB1EB5084080}"/>
              </a:ext>
            </a:extLst>
          </p:cNvPr>
          <p:cNvSpPr txBox="1"/>
          <p:nvPr/>
        </p:nvSpPr>
        <p:spPr>
          <a:xfrm>
            <a:off x="1471386" y="3770417"/>
            <a:ext cx="7770540" cy="4836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 предоставляется в целях финансового обеспечения расходов, связанных с реализацией проекта в сфере социального предпринимательства: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 гранта: от 100 тысяч рублей до 500 тысяч рублей.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Грант предоставляется однократно на конкурсной основе.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предприятие признано социальным (ч.3, ст.24.1 №209-ФЗ) и внесено в единый реестр СМСП в период с 10 июля по 10 декабря текущего календарного года;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субъект МСП, впервые признанный социальным предприятием, прошел обучение в рамках обучающей или акселерационной программы ЦПП, ЦИСС или Корпорации МСП;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обеспечить </a:t>
            </a:r>
            <a:r>
              <a:rPr lang="ru-RU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 менее 25 % от размера расходов, предусмотренных на реализацию проекта.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D3F3D6-77B9-4082-9DB8-76D67BE662D6}"/>
              </a:ext>
            </a:extLst>
          </p:cNvPr>
          <p:cNvSpPr txBox="1"/>
          <p:nvPr/>
        </p:nvSpPr>
        <p:spPr>
          <a:xfrm>
            <a:off x="12947650" y="2781033"/>
            <a:ext cx="5562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kern="1200" spc="-5" dirty="0">
                <a:solidFill>
                  <a:srgbClr val="1D1D1B"/>
                </a:solidFill>
                <a:effectLst/>
                <a:latin typeface="Calibri" panose="020F0502020204030204" pitchFamily="34" charset="0"/>
                <a:ea typeface="+mn-ea"/>
              </a:rPr>
              <a:t>ГРАНТОВАЯ ПОДДЕРЖКА МОЛОДЫХ ПРЕДПРИНИМАТЕЛЕЙ В ВОЗРАСТЕ ДО 25 ЛЕТ ВКЛЮЧИТЕЛЬНО</a:t>
            </a:r>
          </a:p>
          <a:p>
            <a:endParaRPr lang="ru-RU" dirty="0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58488FB7-9D4E-429F-BE18-9074D5C16B31}"/>
              </a:ext>
            </a:extLst>
          </p:cNvPr>
          <p:cNvSpPr txBox="1">
            <a:spLocks/>
          </p:cNvSpPr>
          <p:nvPr/>
        </p:nvSpPr>
        <p:spPr>
          <a:xfrm>
            <a:off x="2233855" y="2717271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20</a:t>
            </a:r>
            <a:endParaRPr lang="ru-RU" sz="5350" kern="0" dirty="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75C905D2-B5BA-414F-B5DA-DD0B29F6EE78}"/>
              </a:ext>
            </a:extLst>
          </p:cNvPr>
          <p:cNvSpPr txBox="1">
            <a:spLocks/>
          </p:cNvSpPr>
          <p:nvPr/>
        </p:nvSpPr>
        <p:spPr>
          <a:xfrm>
            <a:off x="12305663" y="2717271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21</a:t>
            </a:r>
            <a:endParaRPr lang="ru-RU" sz="5350" kern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971A5F-2CEC-44F8-B23F-BE33549A1452}"/>
              </a:ext>
            </a:extLst>
          </p:cNvPr>
          <p:cNvSpPr txBox="1"/>
          <p:nvPr/>
        </p:nvSpPr>
        <p:spPr>
          <a:xfrm>
            <a:off x="3167064" y="295112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spc="-80" dirty="0">
                <a:solidFill>
                  <a:srgbClr val="1D1D1B"/>
                </a:solidFill>
                <a:latin typeface="Calibri"/>
                <a:cs typeface="Calibri"/>
              </a:rPr>
              <a:t>ГРАНТОВАЯ ПОДДЕРЖКА СОЦИАЛЬНЫХ ПРЕДПРИЯТИЙ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045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50624" y="2889963"/>
            <a:ext cx="5760720" cy="3142615"/>
          </a:xfrm>
          <a:custGeom>
            <a:avLst/>
            <a:gdLst/>
            <a:ahLst/>
            <a:cxnLst/>
            <a:rect l="l" t="t" r="r" b="b"/>
            <a:pathLst>
              <a:path w="5760720" h="3142615">
                <a:moveTo>
                  <a:pt x="5760304" y="209"/>
                </a:moveTo>
                <a:lnTo>
                  <a:pt x="518410" y="209"/>
                </a:lnTo>
                <a:lnTo>
                  <a:pt x="-15" y="518610"/>
                </a:lnTo>
                <a:lnTo>
                  <a:pt x="-15" y="3142490"/>
                </a:lnTo>
                <a:lnTo>
                  <a:pt x="5241776" y="3142490"/>
                </a:lnTo>
                <a:lnTo>
                  <a:pt x="5760304" y="2624089"/>
                </a:lnTo>
                <a:lnTo>
                  <a:pt x="5760304" y="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48242" y="3150975"/>
            <a:ext cx="4480463" cy="941540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 marR="5080">
              <a:lnSpc>
                <a:spcPct val="103600"/>
              </a:lnSpc>
              <a:spcBef>
                <a:spcPts val="10"/>
              </a:spcBef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 ВНЕШНЕЭКОНОМИЧЕСКОЙ  ДЕЯТЕЛЬНОСТИ</a:t>
            </a:r>
          </a:p>
          <a:p>
            <a:pPr marL="12700" marR="5080">
              <a:lnSpc>
                <a:spcPct val="103600"/>
              </a:lnSpc>
              <a:spcBef>
                <a:spcPts val="10"/>
              </a:spcBef>
            </a:pPr>
            <a:endParaRPr sz="195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20671" y="2972543"/>
            <a:ext cx="720725" cy="836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350" spc="20" dirty="0">
                <a:solidFill>
                  <a:srgbClr val="E84E20"/>
                </a:solidFill>
              </a:rPr>
              <a:t>2</a:t>
            </a:r>
            <a:r>
              <a:rPr lang="ru-RU" sz="5350" spc="20" dirty="0">
                <a:solidFill>
                  <a:srgbClr val="E84E20"/>
                </a:solidFill>
              </a:rPr>
              <a:t>2</a:t>
            </a:r>
            <a:endParaRPr sz="5350" dirty="0"/>
          </a:p>
        </p:txBody>
      </p:sp>
      <p:sp>
        <p:nvSpPr>
          <p:cNvPr id="5" name="object 5"/>
          <p:cNvSpPr txBox="1"/>
          <p:nvPr/>
        </p:nvSpPr>
        <p:spPr>
          <a:xfrm>
            <a:off x="3581435" y="4159759"/>
            <a:ext cx="5486400" cy="1258421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just">
              <a:lnSpc>
                <a:spcPct val="103400"/>
              </a:lnSpc>
              <a:spcBef>
                <a:spcPts val="15"/>
              </a:spcBef>
            </a:pPr>
            <a:r>
              <a:rPr lang="ru-RU" sz="2000" spc="-170" dirty="0">
                <a:cs typeface="Calibri"/>
              </a:rPr>
              <a:t>У</a:t>
            </a:r>
            <a:r>
              <a:rPr lang="ru-RU" sz="2000" spc="-60" dirty="0">
                <a:cs typeface="Calibri"/>
              </a:rPr>
              <a:t>с</a:t>
            </a:r>
            <a:r>
              <a:rPr lang="ru-RU" sz="2000" spc="-65" dirty="0">
                <a:cs typeface="Calibri"/>
              </a:rPr>
              <a:t>л</a:t>
            </a:r>
            <a:r>
              <a:rPr lang="ru-RU" sz="2000" spc="-50" dirty="0">
                <a:cs typeface="Calibri"/>
              </a:rPr>
              <a:t>у</a:t>
            </a:r>
            <a:r>
              <a:rPr lang="ru-RU" sz="2000" spc="-55" dirty="0">
                <a:cs typeface="Calibri"/>
              </a:rPr>
              <a:t>г</a:t>
            </a:r>
            <a:r>
              <a:rPr lang="ru-RU" sz="2000" spc="-5" dirty="0">
                <a:cs typeface="Calibri"/>
              </a:rPr>
              <a:t>а</a:t>
            </a:r>
            <a:r>
              <a:rPr lang="ru-RU" sz="2000" spc="-125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в</a:t>
            </a:r>
            <a:r>
              <a:rPr lang="ru-RU" sz="2000" spc="5" dirty="0">
                <a:cs typeface="Calibri"/>
              </a:rPr>
              <a:t>к</a:t>
            </a:r>
            <a:r>
              <a:rPr lang="ru-RU" sz="2000" spc="-15" dirty="0">
                <a:cs typeface="Calibri"/>
              </a:rPr>
              <a:t>л</a:t>
            </a:r>
            <a:r>
              <a:rPr lang="ru-RU" sz="2000" spc="-20" dirty="0">
                <a:cs typeface="Calibri"/>
              </a:rPr>
              <a:t>ю</a:t>
            </a:r>
            <a:r>
              <a:rPr lang="ru-RU" sz="2000" spc="-5" dirty="0">
                <a:cs typeface="Calibri"/>
              </a:rPr>
              <a:t>чает</a:t>
            </a:r>
            <a:r>
              <a:rPr lang="ru-RU" sz="200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в</a:t>
            </a:r>
            <a:r>
              <a:rPr lang="ru-RU" sz="2000" spc="-30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се</a:t>
            </a:r>
            <a:r>
              <a:rPr lang="ru-RU" sz="2000" spc="-5" dirty="0">
                <a:cs typeface="Calibri"/>
              </a:rPr>
              <a:t>бя</a:t>
            </a:r>
            <a:r>
              <a:rPr lang="ru-RU" sz="2000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з</a:t>
            </a:r>
            <a:r>
              <a:rPr lang="ru-RU" sz="2000" spc="-5" dirty="0">
                <a:cs typeface="Calibri"/>
              </a:rPr>
              <a:t>апись</a:t>
            </a:r>
            <a:r>
              <a:rPr lang="ru-RU" sz="2000" spc="-15" dirty="0">
                <a:cs typeface="Calibri"/>
              </a:rPr>
              <a:t> н</a:t>
            </a:r>
            <a:r>
              <a:rPr lang="ru-RU" sz="2000" spc="-5" dirty="0">
                <a:cs typeface="Calibri"/>
              </a:rPr>
              <a:t>а </a:t>
            </a:r>
            <a:r>
              <a:rPr lang="ru-RU" sz="2000" spc="-15" dirty="0">
                <a:cs typeface="Calibri"/>
              </a:rPr>
              <a:t>се</a:t>
            </a:r>
            <a:r>
              <a:rPr lang="ru-RU" sz="2000" spc="-5" dirty="0">
                <a:cs typeface="Calibri"/>
              </a:rPr>
              <a:t>мина</a:t>
            </a:r>
            <a:r>
              <a:rPr lang="ru-RU" sz="2000" spc="5" dirty="0">
                <a:cs typeface="Calibri"/>
              </a:rPr>
              <a:t>р</a:t>
            </a:r>
            <a:r>
              <a:rPr lang="ru-RU" sz="2000" spc="-5" dirty="0">
                <a:cs typeface="Calibri"/>
              </a:rPr>
              <a:t>ы и вебинары</a:t>
            </a:r>
            <a:r>
              <a:rPr lang="ru-RU" sz="2000" spc="-45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н</a:t>
            </a:r>
            <a:r>
              <a:rPr lang="ru-RU" sz="2000" spc="-5" dirty="0">
                <a:cs typeface="Calibri"/>
              </a:rPr>
              <a:t>а  </a:t>
            </a:r>
            <a:r>
              <a:rPr lang="ru-RU" sz="2000" spc="-20" dirty="0">
                <a:cs typeface="Calibri"/>
              </a:rPr>
              <a:t>внешнеэкономическую</a:t>
            </a:r>
            <a:r>
              <a:rPr lang="ru-RU" sz="2000" spc="15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тематику</a:t>
            </a:r>
            <a:r>
              <a:rPr lang="ru-RU" sz="2000" spc="-160" dirty="0">
                <a:cs typeface="Calibri"/>
              </a:rPr>
              <a:t>. </a:t>
            </a:r>
            <a:r>
              <a:rPr lang="ru-RU" sz="2000" spc="-10" dirty="0">
                <a:cs typeface="Calibri"/>
              </a:rPr>
              <a:t>Мероприятия </a:t>
            </a:r>
            <a:r>
              <a:rPr lang="ru-RU" sz="2000" spc="-30" dirty="0">
                <a:cs typeface="Calibri"/>
              </a:rPr>
              <a:t>подробно </a:t>
            </a:r>
            <a:r>
              <a:rPr lang="ru-RU" sz="2000" spc="-20" dirty="0">
                <a:cs typeface="Calibri"/>
              </a:rPr>
              <a:t>охватывают </a:t>
            </a:r>
            <a:r>
              <a:rPr lang="ru-RU" sz="2000" spc="-10" dirty="0">
                <a:cs typeface="Calibri"/>
              </a:rPr>
              <a:t>весь </a:t>
            </a:r>
            <a:r>
              <a:rPr lang="ru-RU" sz="2000" spc="-5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жизненный</a:t>
            </a:r>
            <a:r>
              <a:rPr lang="ru-RU" sz="2000" spc="-8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цикл</a:t>
            </a:r>
            <a:r>
              <a:rPr lang="ru-RU" sz="2000" spc="-85" dirty="0">
                <a:cs typeface="Calibri"/>
              </a:rPr>
              <a:t> </a:t>
            </a:r>
            <a:r>
              <a:rPr lang="ru-RU" sz="2000" spc="-35" dirty="0">
                <a:cs typeface="Calibri"/>
              </a:rPr>
              <a:t>экспортного</a:t>
            </a:r>
            <a:r>
              <a:rPr lang="ru-RU" sz="2000" spc="-5" dirty="0">
                <a:cs typeface="Calibri"/>
              </a:rPr>
              <a:t> проекта.</a:t>
            </a:r>
          </a:p>
        </p:txBody>
      </p:sp>
      <p:sp>
        <p:nvSpPr>
          <p:cNvPr id="10" name="object 10"/>
          <p:cNvSpPr/>
          <p:nvPr/>
        </p:nvSpPr>
        <p:spPr>
          <a:xfrm>
            <a:off x="10015720" y="2889963"/>
            <a:ext cx="5754370" cy="3142615"/>
          </a:xfrm>
          <a:custGeom>
            <a:avLst/>
            <a:gdLst/>
            <a:ahLst/>
            <a:cxnLst/>
            <a:rect l="l" t="t" r="r" b="b"/>
            <a:pathLst>
              <a:path w="5754369" h="3142615">
                <a:moveTo>
                  <a:pt x="5753764" y="209"/>
                </a:moveTo>
                <a:lnTo>
                  <a:pt x="517559" y="209"/>
                </a:lnTo>
                <a:lnTo>
                  <a:pt x="-333" y="518610"/>
                </a:lnTo>
                <a:lnTo>
                  <a:pt x="-333" y="3142490"/>
                </a:lnTo>
                <a:lnTo>
                  <a:pt x="5235871" y="3142490"/>
                </a:lnTo>
                <a:lnTo>
                  <a:pt x="5753764" y="2624089"/>
                </a:lnTo>
                <a:lnTo>
                  <a:pt x="5753764" y="209"/>
                </a:lnTo>
                <a:close/>
              </a:path>
            </a:pathLst>
          </a:custGeom>
          <a:solidFill>
            <a:srgbClr val="F4E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483951" y="3191417"/>
            <a:ext cx="2498090" cy="67183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950" b="1" spc="-5" dirty="0">
                <a:latin typeface="Calibri"/>
                <a:cs typeface="Calibri"/>
              </a:rPr>
              <a:t>ПОИСК</a:t>
            </a:r>
            <a:r>
              <a:rPr sz="1950" b="1" spc="-90" dirty="0">
                <a:latin typeface="Calibri"/>
                <a:cs typeface="Calibri"/>
              </a:rPr>
              <a:t> </a:t>
            </a:r>
            <a:r>
              <a:rPr sz="1950" b="1" spc="-15" dirty="0">
                <a:latin typeface="Calibri"/>
                <a:cs typeface="Calibri"/>
              </a:rPr>
              <a:t>ЗАРУБЕЖНОГО</a:t>
            </a:r>
            <a:endParaRPr sz="19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950" b="1" spc="-145" dirty="0">
                <a:latin typeface="Calibri"/>
                <a:cs typeface="Calibri"/>
              </a:rPr>
              <a:t>К</a:t>
            </a:r>
            <a:r>
              <a:rPr lang="ru-RU" sz="1950" b="1" spc="-145" dirty="0">
                <a:latin typeface="Calibri"/>
                <a:cs typeface="Calibri"/>
              </a:rPr>
              <a:t> </a:t>
            </a:r>
            <a:r>
              <a:rPr sz="1950" b="1" spc="-30" dirty="0">
                <a:latin typeface="Calibri"/>
                <a:cs typeface="Calibri"/>
              </a:rPr>
              <a:t>О</a:t>
            </a:r>
            <a:r>
              <a:rPr sz="1950" b="1" spc="-60" dirty="0">
                <a:latin typeface="Calibri"/>
                <a:cs typeface="Calibri"/>
              </a:rPr>
              <a:t>Н</a:t>
            </a:r>
            <a:r>
              <a:rPr sz="1950" b="1" spc="-35" dirty="0">
                <a:latin typeface="Calibri"/>
                <a:cs typeface="Calibri"/>
              </a:rPr>
              <a:t>Т</a:t>
            </a:r>
            <a:r>
              <a:rPr sz="1950" b="1" spc="-275" dirty="0">
                <a:latin typeface="Calibri"/>
                <a:cs typeface="Calibri"/>
              </a:rPr>
              <a:t>Р</a:t>
            </a:r>
            <a:r>
              <a:rPr lang="ru-RU" sz="1950" b="1" spc="-275" dirty="0">
                <a:latin typeface="Calibri"/>
                <a:cs typeface="Calibri"/>
              </a:rPr>
              <a:t> </a:t>
            </a:r>
            <a:r>
              <a:rPr sz="1950" b="1" spc="-30" dirty="0">
                <a:latin typeface="Calibri"/>
                <a:cs typeface="Calibri"/>
              </a:rPr>
              <a:t>А</a:t>
            </a:r>
            <a:r>
              <a:rPr sz="1950" b="1" spc="-55" dirty="0">
                <a:latin typeface="Calibri"/>
                <a:cs typeface="Calibri"/>
              </a:rPr>
              <a:t>Г</a:t>
            </a:r>
            <a:r>
              <a:rPr sz="1950" b="1" spc="-45" dirty="0">
                <a:latin typeface="Calibri"/>
                <a:cs typeface="Calibri"/>
              </a:rPr>
              <a:t>Е</a:t>
            </a:r>
            <a:r>
              <a:rPr sz="1950" b="1" spc="-60" dirty="0">
                <a:latin typeface="Calibri"/>
                <a:cs typeface="Calibri"/>
              </a:rPr>
              <a:t>Н</a:t>
            </a:r>
            <a:r>
              <a:rPr sz="1950" b="1" spc="-325" dirty="0">
                <a:latin typeface="Calibri"/>
                <a:cs typeface="Calibri"/>
              </a:rPr>
              <a:t>Т</a:t>
            </a:r>
            <a:r>
              <a:rPr lang="ru-RU" sz="1950" b="1" spc="-325" dirty="0">
                <a:latin typeface="Calibri"/>
                <a:cs typeface="Calibri"/>
              </a:rPr>
              <a:t> </a:t>
            </a:r>
            <a:r>
              <a:rPr sz="1950" b="1" spc="-5" dirty="0">
                <a:latin typeface="Calibri"/>
                <a:cs typeface="Calibri"/>
              </a:rPr>
              <a:t>А</a:t>
            </a:r>
            <a:r>
              <a:rPr sz="1950" b="1" spc="-65" dirty="0">
                <a:latin typeface="Calibri"/>
                <a:cs typeface="Calibri"/>
              </a:rPr>
              <a:t> 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553700" y="3050342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23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198260" y="3892352"/>
            <a:ext cx="5396230" cy="230152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7700"/>
              </a:lnSpc>
              <a:spcBef>
                <a:spcPts val="75"/>
              </a:spcBef>
            </a:pPr>
            <a:r>
              <a:rPr lang="ru-RU" sz="1950" spc="-70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 формирование или актуализацию коммерческого предложения, формирование и перевод презентационных и других материалов на иностранный язык, поиск и подбор иностранного покупателя, а также сопровождение переговорного процесса.</a:t>
            </a:r>
          </a:p>
          <a:p>
            <a:pPr marL="12700" marR="5080" algn="just">
              <a:lnSpc>
                <a:spcPct val="107700"/>
              </a:lnSpc>
              <a:spcBef>
                <a:spcPts val="75"/>
              </a:spcBef>
            </a:pPr>
            <a:endParaRPr sz="1950" dirty="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13862" y="6558553"/>
            <a:ext cx="5754370" cy="3142615"/>
          </a:xfrm>
          <a:custGeom>
            <a:avLst/>
            <a:gdLst/>
            <a:ahLst/>
            <a:cxnLst/>
            <a:rect l="l" t="t" r="r" b="b"/>
            <a:pathLst>
              <a:path w="5754370" h="3142615">
                <a:moveTo>
                  <a:pt x="5753887" y="119"/>
                </a:moveTo>
                <a:lnTo>
                  <a:pt x="518698" y="119"/>
                </a:lnTo>
                <a:lnTo>
                  <a:pt x="-83" y="518774"/>
                </a:lnTo>
                <a:lnTo>
                  <a:pt x="-83" y="3142527"/>
                </a:lnTo>
                <a:lnTo>
                  <a:pt x="5235105" y="3142527"/>
                </a:lnTo>
                <a:lnTo>
                  <a:pt x="5753887" y="2624126"/>
                </a:lnTo>
                <a:lnTo>
                  <a:pt x="5753887" y="119"/>
                </a:lnTo>
                <a:close/>
              </a:path>
            </a:pathLst>
          </a:custGeom>
          <a:solidFill>
            <a:srgbClr val="EBDED0"/>
          </a:solidFill>
        </p:spPr>
        <p:txBody>
          <a:bodyPr wrap="square" lIns="0" tIns="0" rIns="0" bIns="0" rtlCol="0"/>
          <a:lstStyle/>
          <a:p>
            <a:endParaRPr lang="ru-RU" dirty="0"/>
          </a:p>
        </p:txBody>
      </p:sp>
      <p:sp>
        <p:nvSpPr>
          <p:cNvPr id="20" name="object 20"/>
          <p:cNvSpPr txBox="1"/>
          <p:nvPr/>
        </p:nvSpPr>
        <p:spPr>
          <a:xfrm>
            <a:off x="3844742" y="6629596"/>
            <a:ext cx="717550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24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351952" y="976985"/>
            <a:ext cx="15913735" cy="15347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944235" marR="5080" indent="-5932170">
              <a:lnSpc>
                <a:spcPct val="100200"/>
              </a:lnSpc>
              <a:spcBef>
                <a:spcPts val="80"/>
              </a:spcBef>
            </a:pPr>
            <a:r>
              <a:rPr sz="4950" b="1" spc="-10" dirty="0">
                <a:solidFill>
                  <a:srgbClr val="FFFFFF"/>
                </a:solidFill>
                <a:latin typeface="Calibri"/>
                <a:cs typeface="Calibri"/>
              </a:rPr>
              <a:t>МЕРЫ</a:t>
            </a:r>
            <a:r>
              <a:rPr sz="495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25" dirty="0">
                <a:solidFill>
                  <a:srgbClr val="FFFFFF"/>
                </a:solidFill>
                <a:latin typeface="Calibri"/>
                <a:cs typeface="Calibri"/>
              </a:rPr>
              <a:t>ПОДДЕРЖКИ</a:t>
            </a:r>
            <a:r>
              <a:rPr sz="4950" b="1" spc="-20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dirty="0">
                <a:solidFill>
                  <a:srgbClr val="FFFFFF"/>
                </a:solidFill>
                <a:latin typeface="Calibri"/>
                <a:cs typeface="Calibri"/>
              </a:rPr>
              <a:t>ДЛЯ</a:t>
            </a:r>
            <a:r>
              <a:rPr sz="4950" b="1" spc="-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30" dirty="0">
                <a:solidFill>
                  <a:srgbClr val="FFFFFF"/>
                </a:solidFill>
                <a:latin typeface="Calibri"/>
                <a:cs typeface="Calibri"/>
              </a:rPr>
              <a:t>ЭКСПОРТНО</a:t>
            </a:r>
            <a:r>
              <a:rPr sz="4950" b="1" spc="-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35" dirty="0">
                <a:solidFill>
                  <a:srgbClr val="FFFFFF"/>
                </a:solidFill>
                <a:latin typeface="Calibri"/>
                <a:cs typeface="Calibri"/>
              </a:rPr>
              <a:t>ОРИЕНТИРОВАННЫХ </a:t>
            </a:r>
            <a:r>
              <a:rPr sz="4950" b="1" spc="-1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950" b="1" spc="-30" dirty="0">
                <a:solidFill>
                  <a:srgbClr val="FFFFFF"/>
                </a:solidFill>
                <a:latin typeface="Calibri"/>
                <a:cs typeface="Calibri"/>
              </a:rPr>
              <a:t>ПРЕДПРИЯТИЙ</a:t>
            </a:r>
            <a:endParaRPr sz="495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26336" y="10007346"/>
            <a:ext cx="2201545" cy="611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310"/>
              </a:lnSpc>
              <a:spcBef>
                <a:spcPts val="90"/>
              </a:spcBef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ts val="2310"/>
              </a:lnSpc>
            </a:pP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32" name="object 5">
            <a:extLst>
              <a:ext uri="{FF2B5EF4-FFF2-40B4-BE49-F238E27FC236}">
                <a16:creationId xmlns:a16="http://schemas.microsoft.com/office/drawing/2014/main" id="{A3C07B67-CBAD-44BB-97E9-4D2DBDDF5D50}"/>
              </a:ext>
            </a:extLst>
          </p:cNvPr>
          <p:cNvSpPr txBox="1"/>
          <p:nvPr/>
        </p:nvSpPr>
        <p:spPr>
          <a:xfrm>
            <a:off x="3638081" y="7478341"/>
            <a:ext cx="5486399" cy="246311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just">
              <a:lnSpc>
                <a:spcPct val="103400"/>
              </a:lnSpc>
              <a:spcBef>
                <a:spcPts val="15"/>
              </a:spcBef>
            </a:pPr>
            <a:r>
              <a:rPr sz="1950" spc="-170" dirty="0" err="1">
                <a:latin typeface="Calibri"/>
                <a:cs typeface="Calibri"/>
              </a:rPr>
              <a:t>У</a:t>
            </a:r>
            <a:r>
              <a:rPr sz="1950" spc="-60" dirty="0" err="1">
                <a:latin typeface="Calibri"/>
                <a:cs typeface="Calibri"/>
              </a:rPr>
              <a:t>с</a:t>
            </a:r>
            <a:r>
              <a:rPr sz="1950" spc="-65" dirty="0" err="1">
                <a:latin typeface="Calibri"/>
                <a:cs typeface="Calibri"/>
              </a:rPr>
              <a:t>л</a:t>
            </a:r>
            <a:r>
              <a:rPr sz="1950" spc="-50" dirty="0" err="1">
                <a:latin typeface="Calibri"/>
                <a:cs typeface="Calibri"/>
              </a:rPr>
              <a:t>у</a:t>
            </a:r>
            <a:r>
              <a:rPr sz="1950" spc="-55" dirty="0" err="1">
                <a:latin typeface="Calibri"/>
                <a:cs typeface="Calibri"/>
              </a:rPr>
              <a:t>г</a:t>
            </a:r>
            <a:r>
              <a:rPr sz="1950" spc="-5" dirty="0" err="1">
                <a:latin typeface="Calibri"/>
                <a:cs typeface="Calibri"/>
              </a:rPr>
              <a:t>а</a:t>
            </a:r>
            <a:r>
              <a:rPr sz="1950" spc="-125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в</a:t>
            </a:r>
            <a:r>
              <a:rPr sz="1950" spc="5" dirty="0">
                <a:latin typeface="Calibri"/>
                <a:cs typeface="Calibri"/>
              </a:rPr>
              <a:t>к</a:t>
            </a:r>
            <a:r>
              <a:rPr sz="1950" spc="-15" dirty="0">
                <a:latin typeface="Calibri"/>
                <a:cs typeface="Calibri"/>
              </a:rPr>
              <a:t>л</a:t>
            </a:r>
            <a:r>
              <a:rPr sz="1950" spc="-20" dirty="0">
                <a:latin typeface="Calibri"/>
                <a:cs typeface="Calibri"/>
              </a:rPr>
              <a:t>ю</a:t>
            </a:r>
            <a:r>
              <a:rPr sz="1950" spc="-5" dirty="0">
                <a:latin typeface="Calibri"/>
                <a:cs typeface="Calibri"/>
              </a:rPr>
              <a:t>чает</a:t>
            </a:r>
            <a:r>
              <a:rPr sz="1950" dirty="0">
                <a:latin typeface="Calibri"/>
                <a:cs typeface="Calibri"/>
              </a:rPr>
              <a:t> </a:t>
            </a:r>
            <a:r>
              <a:rPr sz="1950" spc="-5" dirty="0">
                <a:latin typeface="Calibri"/>
                <a:cs typeface="Calibri"/>
              </a:rPr>
              <a:t>в</a:t>
            </a:r>
            <a:r>
              <a:rPr sz="1950" spc="-30" dirty="0">
                <a:latin typeface="Calibri"/>
                <a:cs typeface="Calibri"/>
              </a:rPr>
              <a:t> </a:t>
            </a:r>
            <a:r>
              <a:rPr sz="1950" spc="-15" dirty="0" err="1">
                <a:latin typeface="Calibri"/>
                <a:cs typeface="Calibri"/>
              </a:rPr>
              <a:t>се</a:t>
            </a:r>
            <a:r>
              <a:rPr sz="1950" spc="-5" dirty="0" err="1">
                <a:latin typeface="Calibri"/>
                <a:cs typeface="Calibri"/>
              </a:rPr>
              <a:t>бя</a:t>
            </a:r>
            <a:r>
              <a:rPr lang="ru-RU" sz="1950" spc="-5" dirty="0">
                <a:latin typeface="Calibri"/>
                <a:cs typeface="Calibri"/>
              </a:rPr>
              <a:t> проведение правовой экспертизы контракта/подготовку проекта экспортного контракта, содействие в оформлении документов в рамках прохождения таможенных процедур, консультирование по вопросам налогообложения и соблюдения валютного регулирования и валютного контроля.</a:t>
            </a:r>
          </a:p>
          <a:p>
            <a:pPr marL="12700" marR="5080" algn="just">
              <a:lnSpc>
                <a:spcPct val="103400"/>
              </a:lnSpc>
              <a:spcBef>
                <a:spcPts val="15"/>
              </a:spcBef>
            </a:pPr>
            <a:endParaRPr sz="1950" dirty="0">
              <a:latin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F6C66D-0A94-4169-838E-FEDB5E7F1F74}"/>
              </a:ext>
            </a:extLst>
          </p:cNvPr>
          <p:cNvSpPr txBox="1"/>
          <p:nvPr/>
        </p:nvSpPr>
        <p:spPr>
          <a:xfrm>
            <a:off x="4797081" y="6776468"/>
            <a:ext cx="40990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СОПРОВОЖДЕНИЕ ЭКСПОРТНОГО КОНТРАКТА</a:t>
            </a:r>
          </a:p>
          <a:p>
            <a:endParaRPr lang="ru-RU" dirty="0"/>
          </a:p>
        </p:txBody>
      </p:sp>
      <p:sp>
        <p:nvSpPr>
          <p:cNvPr id="7" name="object 19">
            <a:extLst>
              <a:ext uri="{FF2B5EF4-FFF2-40B4-BE49-F238E27FC236}">
                <a16:creationId xmlns:a16="http://schemas.microsoft.com/office/drawing/2014/main" id="{01BFC656-D622-9A2F-5076-1EDF262A8DA0}"/>
              </a:ext>
            </a:extLst>
          </p:cNvPr>
          <p:cNvSpPr/>
          <p:nvPr/>
        </p:nvSpPr>
        <p:spPr>
          <a:xfrm>
            <a:off x="9985636" y="6537112"/>
            <a:ext cx="5754370" cy="3142615"/>
          </a:xfrm>
          <a:custGeom>
            <a:avLst/>
            <a:gdLst/>
            <a:ahLst/>
            <a:cxnLst/>
            <a:rect l="l" t="t" r="r" b="b"/>
            <a:pathLst>
              <a:path w="5754370" h="3142615">
                <a:moveTo>
                  <a:pt x="5753887" y="119"/>
                </a:moveTo>
                <a:lnTo>
                  <a:pt x="518698" y="119"/>
                </a:lnTo>
                <a:lnTo>
                  <a:pt x="-83" y="518774"/>
                </a:lnTo>
                <a:lnTo>
                  <a:pt x="-83" y="3142527"/>
                </a:lnTo>
                <a:lnTo>
                  <a:pt x="5235105" y="3142527"/>
                </a:lnTo>
                <a:lnTo>
                  <a:pt x="5753887" y="2624126"/>
                </a:lnTo>
                <a:lnTo>
                  <a:pt x="5753887" y="119"/>
                </a:lnTo>
                <a:close/>
              </a:path>
            </a:pathLst>
          </a:custGeom>
          <a:solidFill>
            <a:srgbClr val="EBDED0"/>
          </a:solidFill>
        </p:spPr>
        <p:txBody>
          <a:bodyPr wrap="square" lIns="0" tIns="0" rIns="0" bIns="0" rtlCol="0"/>
          <a:lstStyle/>
          <a:p>
            <a:endParaRPr lang="ru-RU" dirty="0"/>
          </a:p>
        </p:txBody>
      </p:sp>
      <p:sp>
        <p:nvSpPr>
          <p:cNvPr id="18" name="object 20">
            <a:extLst>
              <a:ext uri="{FF2B5EF4-FFF2-40B4-BE49-F238E27FC236}">
                <a16:creationId xmlns:a16="http://schemas.microsoft.com/office/drawing/2014/main" id="{C4168B62-7C2E-E986-DE8C-12AB5147645C}"/>
              </a:ext>
            </a:extLst>
          </p:cNvPr>
          <p:cNvSpPr txBox="1"/>
          <p:nvPr/>
        </p:nvSpPr>
        <p:spPr>
          <a:xfrm>
            <a:off x="10370798" y="6538079"/>
            <a:ext cx="717550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25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8D97C99B-3A10-2F48-54C2-A069D8C9EA1E}"/>
              </a:ext>
            </a:extLst>
          </p:cNvPr>
          <p:cNvSpPr txBox="1"/>
          <p:nvPr/>
        </p:nvSpPr>
        <p:spPr>
          <a:xfrm>
            <a:off x="10047633" y="7760073"/>
            <a:ext cx="5486399" cy="2190471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lvl="0" indent="0" defTabSz="914400" eaLnBrk="1" fontAlgn="auto" latinLnBrk="0" hangingPunct="1">
              <a:lnSpc>
                <a:spcPct val="101499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10" normalizeH="0" baseline="0" noProof="0" dirty="0">
                <a:ln>
                  <a:noFill/>
                </a:ln>
                <a:solidFill>
                  <a:srgbClr val="1D1D1B"/>
                </a:solidFill>
                <a:effectLst/>
                <a:uLnTx/>
                <a:uFillTx/>
                <a:latin typeface="Calibri"/>
                <a:ea typeface="+mn-ea"/>
                <a:cs typeface="Muller Medium"/>
              </a:rPr>
              <a:t>Услуга включает в себя </a:t>
            </a:r>
            <a:r>
              <a:rPr lang="ru-RU" sz="2000" dirty="0">
                <a:solidFill>
                  <a:srgbClr val="000000"/>
                </a:solidFill>
                <a:ea typeface="Calibri" panose="020F0502020204030204" pitchFamily="34" charset="0"/>
              </a:rPr>
              <a:t>содействие в организации и осуществлении транспортировки продукции до границ Российской Федерации.</a:t>
            </a:r>
          </a:p>
          <a:p>
            <a:pPr marL="355600" marR="5080" lvl="0" indent="-342900" defTabSz="914400" eaLnBrk="1" fontAlgn="auto" latinLnBrk="0" hangingPunct="1">
              <a:lnSpc>
                <a:spcPct val="101499"/>
              </a:lnSpc>
              <a:spcBef>
                <a:spcPts val="9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2700" marR="5080">
              <a:lnSpc>
                <a:spcPct val="101499"/>
              </a:lnSpc>
              <a:spcBef>
                <a:spcPts val="90"/>
              </a:spcBef>
            </a:pPr>
            <a:r>
              <a:rPr lang="ru-RU" sz="2000" spc="-25" dirty="0">
                <a:solidFill>
                  <a:srgbClr val="1D1D1B"/>
                </a:solidFill>
                <a:cs typeface="Calibri"/>
              </a:rPr>
              <a:t>Услуга</a:t>
            </a:r>
            <a:r>
              <a:rPr lang="ru-RU" sz="2000" spc="-35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srgbClr val="1D1D1B"/>
                </a:solidFill>
                <a:cs typeface="Calibri"/>
              </a:rPr>
              <a:t>включает</a:t>
            </a:r>
            <a:r>
              <a:rPr lang="ru-RU" sz="2000" spc="35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srgbClr val="1D1D1B"/>
                </a:solidFill>
                <a:cs typeface="Calibri"/>
              </a:rPr>
              <a:t>в себя</a:t>
            </a:r>
            <a:r>
              <a:rPr lang="ru-RU" sz="2000" spc="45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10" dirty="0">
                <a:solidFill>
                  <a:srgbClr val="1D1D1B"/>
                </a:solidFill>
                <a:cs typeface="Calibri"/>
              </a:rPr>
              <a:t>софинансирование </a:t>
            </a:r>
            <a:r>
              <a:rPr lang="ru-RU" sz="20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50" dirty="0">
                <a:solidFill>
                  <a:prstClr val="black"/>
                </a:solidFill>
                <a:cs typeface="Calibri"/>
              </a:rPr>
              <a:t>д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о</a:t>
            </a:r>
            <a:r>
              <a:rPr lang="ru-RU" sz="2000" spc="5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20" dirty="0">
                <a:solidFill>
                  <a:prstClr val="black"/>
                </a:solidFill>
                <a:cs typeface="Calibri"/>
              </a:rPr>
              <a:t>80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%</a:t>
            </a:r>
            <a:r>
              <a:rPr lang="ru-RU" sz="2000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з</a:t>
            </a:r>
            <a:r>
              <a:rPr lang="ru-RU" sz="2000" dirty="0">
                <a:solidFill>
                  <a:prstClr val="black"/>
                </a:solidFill>
                <a:cs typeface="Calibri"/>
              </a:rPr>
              <a:t>а</a:t>
            </a:r>
            <a:r>
              <a:rPr lang="ru-RU" sz="2000" spc="-10" dirty="0">
                <a:solidFill>
                  <a:prstClr val="black"/>
                </a:solidFill>
                <a:cs typeface="Calibri"/>
              </a:rPr>
              <a:t>т</a:t>
            </a:r>
            <a:r>
              <a:rPr lang="ru-RU" sz="2000" spc="-15" dirty="0">
                <a:solidFill>
                  <a:prstClr val="black"/>
                </a:solidFill>
                <a:cs typeface="Calibri"/>
              </a:rPr>
              <a:t>р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а</a:t>
            </a:r>
            <a:r>
              <a:rPr lang="ru-RU" sz="2000" spc="-75" dirty="0">
                <a:solidFill>
                  <a:prstClr val="black"/>
                </a:solidFill>
                <a:cs typeface="Calibri"/>
              </a:rPr>
              <a:t>т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,</a:t>
            </a:r>
            <a:r>
              <a:rPr lang="ru-RU" sz="2000" spc="-100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но</a:t>
            </a:r>
            <a:r>
              <a:rPr lang="ru-RU" sz="2000" spc="-30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не</a:t>
            </a:r>
            <a:r>
              <a:rPr lang="ru-RU" sz="2000" spc="-45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dirty="0">
                <a:solidFill>
                  <a:prstClr val="black"/>
                </a:solidFill>
                <a:cs typeface="Calibri"/>
              </a:rPr>
              <a:t>б</a:t>
            </a:r>
            <a:r>
              <a:rPr lang="ru-RU" sz="2000" spc="-60" dirty="0">
                <a:solidFill>
                  <a:prstClr val="black"/>
                </a:solidFill>
                <a:cs typeface="Calibri"/>
              </a:rPr>
              <a:t>о</a:t>
            </a:r>
            <a:r>
              <a:rPr lang="ru-RU" sz="2000" spc="10" dirty="0">
                <a:solidFill>
                  <a:prstClr val="black"/>
                </a:solidFill>
                <a:cs typeface="Calibri"/>
              </a:rPr>
              <a:t>л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ее</a:t>
            </a:r>
            <a:r>
              <a:rPr lang="ru-RU" sz="2000" spc="-80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500 </a:t>
            </a:r>
            <a:r>
              <a:rPr lang="ru-RU" sz="2000" spc="-5" dirty="0" err="1">
                <a:solidFill>
                  <a:prstClr val="black"/>
                </a:solidFill>
                <a:cs typeface="Calibri"/>
              </a:rPr>
              <a:t>тыс.руб</a:t>
            </a:r>
            <a:r>
              <a:rPr lang="ru-RU" sz="2000" spc="-95" dirty="0">
                <a:solidFill>
                  <a:prstClr val="black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prstClr val="black"/>
                </a:solidFill>
                <a:cs typeface="Calibri"/>
              </a:rPr>
              <a:t>на </a:t>
            </a:r>
            <a:r>
              <a:rPr lang="ru-RU" sz="2000" spc="-10" dirty="0">
                <a:solidFill>
                  <a:prstClr val="black"/>
                </a:solidFill>
                <a:cs typeface="Calibri"/>
              </a:rPr>
              <a:t>компанию.</a:t>
            </a:r>
            <a:endParaRPr lang="ru-RU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2700" marR="5080" algn="just">
              <a:lnSpc>
                <a:spcPct val="103400"/>
              </a:lnSpc>
              <a:spcBef>
                <a:spcPts val="15"/>
              </a:spcBef>
            </a:pPr>
            <a:endParaRPr sz="1950" dirty="0">
              <a:latin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8AFA2B-6A00-E520-37DE-6F8B3A49466F}"/>
              </a:ext>
            </a:extLst>
          </p:cNvPr>
          <p:cNvSpPr txBox="1"/>
          <p:nvPr/>
        </p:nvSpPr>
        <p:spPr>
          <a:xfrm>
            <a:off x="11150345" y="6698413"/>
            <a:ext cx="42191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СОДЕЙСТВИЕ В ОРГАНИЗАЦИИ И ОСУЩЕСТВЛЕНИИ ТРАСНПОРТИРОВКИ ПРОДУКЦИИ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630975" y="3050064"/>
            <a:ext cx="7412400" cy="6498000"/>
          </a:xfrm>
          <a:custGeom>
            <a:avLst/>
            <a:gdLst/>
            <a:ahLst/>
            <a:cxnLst/>
            <a:rect l="l" t="t" r="r" b="b"/>
            <a:pathLst>
              <a:path w="10071100" h="7172325">
                <a:moveTo>
                  <a:pt x="10070117" y="209"/>
                </a:moveTo>
                <a:lnTo>
                  <a:pt x="907680" y="209"/>
                </a:lnTo>
                <a:lnTo>
                  <a:pt x="-219" y="1183565"/>
                </a:lnTo>
                <a:lnTo>
                  <a:pt x="-219" y="7171972"/>
                </a:lnTo>
                <a:lnTo>
                  <a:pt x="9162217" y="7171972"/>
                </a:lnTo>
                <a:lnTo>
                  <a:pt x="10070117" y="5988615"/>
                </a:lnTo>
                <a:lnTo>
                  <a:pt x="10070117" y="209"/>
                </a:lnTo>
                <a:close/>
              </a:path>
            </a:pathLst>
          </a:custGeom>
          <a:solidFill>
            <a:srgbClr val="E8D2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480644" y="3350567"/>
            <a:ext cx="5329348" cy="370614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950" b="1" spc="-15" dirty="0">
                <a:latin typeface="Calibri"/>
                <a:cs typeface="Calibri"/>
              </a:rPr>
              <a:t>У</a:t>
            </a:r>
            <a:r>
              <a:rPr sz="1950" b="1" spc="-10" dirty="0">
                <a:latin typeface="Calibri"/>
                <a:cs typeface="Calibri"/>
              </a:rPr>
              <a:t>Ч</a:t>
            </a:r>
            <a:r>
              <a:rPr sz="1950" b="1" spc="-130" dirty="0">
                <a:latin typeface="Calibri"/>
                <a:cs typeface="Calibri"/>
              </a:rPr>
              <a:t>А</a:t>
            </a:r>
            <a:r>
              <a:rPr sz="1950" b="1" spc="-5" dirty="0">
                <a:latin typeface="Calibri"/>
                <a:cs typeface="Calibri"/>
              </a:rPr>
              <a:t>С</a:t>
            </a:r>
            <a:r>
              <a:rPr sz="1950" b="1" spc="-10" dirty="0">
                <a:latin typeface="Calibri"/>
                <a:cs typeface="Calibri"/>
              </a:rPr>
              <a:t>Т</a:t>
            </a:r>
            <a:r>
              <a:rPr sz="1950" b="1" spc="-30" dirty="0">
                <a:latin typeface="Calibri"/>
                <a:cs typeface="Calibri"/>
              </a:rPr>
              <a:t>И</a:t>
            </a:r>
            <a:r>
              <a:rPr sz="1950" b="1" spc="-5" dirty="0">
                <a:latin typeface="Calibri"/>
                <a:cs typeface="Calibri"/>
              </a:rPr>
              <a:t>Е</a:t>
            </a:r>
            <a:r>
              <a:rPr sz="1950" b="1" spc="-95" dirty="0">
                <a:latin typeface="Calibri"/>
                <a:cs typeface="Calibri"/>
              </a:rPr>
              <a:t> </a:t>
            </a:r>
            <a:r>
              <a:rPr sz="1950" b="1" spc="-5" dirty="0">
                <a:latin typeface="Calibri"/>
                <a:cs typeface="Calibri"/>
              </a:rPr>
              <a:t>В</a:t>
            </a:r>
            <a:r>
              <a:rPr sz="1950" b="1" spc="-20" dirty="0">
                <a:latin typeface="Calibri"/>
                <a:cs typeface="Calibri"/>
              </a:rPr>
              <a:t> </a:t>
            </a:r>
            <a:r>
              <a:rPr sz="1950" b="1" spc="-30" dirty="0">
                <a:latin typeface="Calibri"/>
                <a:cs typeface="Calibri"/>
              </a:rPr>
              <a:t>М</a:t>
            </a:r>
            <a:r>
              <a:rPr sz="1950" b="1" spc="-20" dirty="0">
                <a:latin typeface="Calibri"/>
                <a:cs typeface="Calibri"/>
              </a:rPr>
              <a:t>ЕЖ</a:t>
            </a:r>
            <a:r>
              <a:rPr sz="1950" b="1" spc="-70" dirty="0">
                <a:latin typeface="Calibri"/>
                <a:cs typeface="Calibri"/>
              </a:rPr>
              <a:t>Д</a:t>
            </a:r>
            <a:r>
              <a:rPr sz="1950" b="1" spc="-15" dirty="0">
                <a:latin typeface="Calibri"/>
                <a:cs typeface="Calibri"/>
              </a:rPr>
              <a:t>У</a:t>
            </a:r>
            <a:r>
              <a:rPr sz="1950" b="1" spc="-10" dirty="0">
                <a:latin typeface="Calibri"/>
                <a:cs typeface="Calibri"/>
              </a:rPr>
              <a:t>НАР</a:t>
            </a:r>
            <a:r>
              <a:rPr sz="1950" b="1" spc="-75" dirty="0">
                <a:latin typeface="Calibri"/>
                <a:cs typeface="Calibri"/>
              </a:rPr>
              <a:t>О</a:t>
            </a:r>
            <a:r>
              <a:rPr sz="1950" b="1" spc="-20" dirty="0">
                <a:latin typeface="Calibri"/>
                <a:cs typeface="Calibri"/>
              </a:rPr>
              <a:t>Д</a:t>
            </a:r>
            <a:r>
              <a:rPr sz="1950" b="1" spc="-10" dirty="0">
                <a:latin typeface="Calibri"/>
                <a:cs typeface="Calibri"/>
              </a:rPr>
              <a:t>Н</a:t>
            </a:r>
            <a:r>
              <a:rPr sz="1950" b="1" spc="-25" dirty="0">
                <a:latin typeface="Calibri"/>
                <a:cs typeface="Calibri"/>
              </a:rPr>
              <a:t>Ы</a:t>
            </a:r>
            <a:r>
              <a:rPr sz="1950" b="1" spc="-5" dirty="0">
                <a:latin typeface="Calibri"/>
                <a:cs typeface="Calibri"/>
              </a:rPr>
              <a:t>Х</a:t>
            </a:r>
            <a:r>
              <a:rPr lang="ru-RU" sz="1950" dirty="0">
                <a:latin typeface="Calibri"/>
                <a:cs typeface="Calibri"/>
              </a:rPr>
              <a:t> </a:t>
            </a:r>
            <a:r>
              <a:rPr sz="1950" b="1" spc="-50" dirty="0">
                <a:latin typeface="Calibri"/>
                <a:cs typeface="Calibri"/>
              </a:rPr>
              <a:t>ВЫСТАВКАХ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65250" y="3050065"/>
            <a:ext cx="7412990" cy="6497160"/>
          </a:xfrm>
          <a:custGeom>
            <a:avLst/>
            <a:gdLst/>
            <a:ahLst/>
            <a:cxnLst/>
            <a:rect l="l" t="t" r="r" b="b"/>
            <a:pathLst>
              <a:path w="7208520" h="3669665">
                <a:moveTo>
                  <a:pt x="7207807" y="120"/>
                </a:moveTo>
                <a:lnTo>
                  <a:pt x="648676" y="120"/>
                </a:lnTo>
                <a:lnTo>
                  <a:pt x="-22" y="605514"/>
                </a:lnTo>
                <a:lnTo>
                  <a:pt x="-22" y="3669375"/>
                </a:lnTo>
                <a:lnTo>
                  <a:pt x="6559107" y="3669375"/>
                </a:lnTo>
                <a:lnTo>
                  <a:pt x="7207807" y="3064045"/>
                </a:lnTo>
                <a:lnTo>
                  <a:pt x="7207807" y="120"/>
                </a:lnTo>
                <a:close/>
              </a:path>
            </a:pathLst>
          </a:custGeom>
          <a:solidFill>
            <a:srgbClr val="F4E9D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1922708" y="3161242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26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00429" y="10259714"/>
            <a:ext cx="2201545" cy="6115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280"/>
              </a:lnSpc>
              <a:spcBef>
                <a:spcPts val="219"/>
              </a:spcBef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  </a:t>
            </a: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44824" y="3295786"/>
            <a:ext cx="5470383" cy="18120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1950" b="1" spc="-15" dirty="0">
                <a:latin typeface="Calibri"/>
                <a:cs typeface="Calibri"/>
              </a:rPr>
              <a:t>СОДЕЙСТВИЕ В ПРИВЕДЕНИИ ПРОДУКЦИИ И (ИЛИ)  ПРОИЗВОДСТВЕННОГО ПРОЦЕССА В СООТВЕТСТВИИ С ТРЕБОВАНИЯМИ, ПРЕДЪЯВЛЯЕМЫМИ НА ВНЕШНИХ РЫНКАХ ДЛЯ ЭКСПОРТА ТОВАРОВ (СТАНДАРТИЗАЦИЯ, СЕРТИФИКАЦИЯ, НЕОБХОДИМЫЕ РАЗРЕШЕНИЯ)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542032" y="5143045"/>
            <a:ext cx="6757418" cy="462325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r>
              <a:rPr lang="ru-RU" sz="1950" spc="-50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себя:</a:t>
            </a:r>
          </a:p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r>
              <a:rPr lang="ru-RU" sz="1950" spc="-50" dirty="0">
                <a:solidFill>
                  <a:srgbClr val="1D1D1B"/>
                </a:solidFill>
                <a:latin typeface="Calibri"/>
                <a:cs typeface="Calibri"/>
              </a:rPr>
              <a:t>- содействие субъекту малого и среднего предпринимательства в получении комплекса работ (мероприятий), осуществляемых в целях оценки соответствия продукции и (или) производственного процесса требованиям, предъявляемым на внешних рынках;</a:t>
            </a:r>
          </a:p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r>
              <a:rPr lang="ru-RU" sz="1950" spc="-50" dirty="0">
                <a:solidFill>
                  <a:srgbClr val="1D1D1B"/>
                </a:solidFill>
                <a:latin typeface="Calibri"/>
                <a:cs typeface="Calibri"/>
              </a:rPr>
              <a:t>- подготовку (разработку, доработку, перевод) технической документации на продукцию;</a:t>
            </a:r>
          </a:p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r>
              <a:rPr lang="ru-RU" sz="1950" spc="-50" dirty="0">
                <a:solidFill>
                  <a:srgbClr val="1D1D1B"/>
                </a:solidFill>
                <a:latin typeface="Calibri"/>
                <a:cs typeface="Calibri"/>
              </a:rPr>
              <a:t>- таможенное оформление, в случае если соответствие указанным требованиям является обязательным требованием законодательства страны экспорта или требованием иностранного контрагента, содержащимся в экспортном контракте.</a:t>
            </a:r>
          </a:p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endParaRPr lang="ru-RU" sz="1950" spc="-50" dirty="0">
              <a:solidFill>
                <a:srgbClr val="1D1D1B"/>
              </a:solidFill>
              <a:latin typeface="Calibri"/>
              <a:cs typeface="Calibri"/>
            </a:endParaRPr>
          </a:p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r>
              <a:rPr lang="ru-RU" sz="1950" spc="-50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 софинансирование Фондом до 80% затрат, но не более 1 млн руб. на компанию. </a:t>
            </a:r>
          </a:p>
          <a:p>
            <a:pPr marL="12700" marR="5080" algn="just">
              <a:lnSpc>
                <a:spcPct val="100699"/>
              </a:lnSpc>
              <a:spcBef>
                <a:spcPts val="75"/>
              </a:spcBef>
            </a:pPr>
            <a:r>
              <a:rPr sz="1950" spc="-30" dirty="0">
                <a:latin typeface="Calibri"/>
                <a:cs typeface="Calibri"/>
              </a:rPr>
              <a:t>.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179999" y="904724"/>
            <a:ext cx="15862300" cy="15347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944235" marR="5080" indent="-5932170">
              <a:lnSpc>
                <a:spcPct val="100200"/>
              </a:lnSpc>
              <a:spcBef>
                <a:spcPts val="80"/>
              </a:spcBef>
            </a:pPr>
            <a:r>
              <a:rPr spc="-10" dirty="0"/>
              <a:t>МЕРЫ</a:t>
            </a:r>
            <a:r>
              <a:rPr spc="-80" dirty="0"/>
              <a:t> </a:t>
            </a:r>
            <a:r>
              <a:rPr spc="-50" dirty="0"/>
              <a:t>ПОДДЕРЖКИ</a:t>
            </a:r>
            <a:r>
              <a:rPr spc="-204" dirty="0"/>
              <a:t> </a:t>
            </a:r>
            <a:r>
              <a:rPr dirty="0"/>
              <a:t>ДЛЯ</a:t>
            </a:r>
            <a:r>
              <a:rPr spc="-210" dirty="0"/>
              <a:t> </a:t>
            </a:r>
            <a:r>
              <a:rPr spc="-50" dirty="0"/>
              <a:t>ЭКСПОРТНО</a:t>
            </a:r>
            <a:r>
              <a:rPr spc="-145" dirty="0"/>
              <a:t> </a:t>
            </a:r>
            <a:r>
              <a:rPr spc="-35" dirty="0"/>
              <a:t>ОРИЕНТИРОВАННЫХ </a:t>
            </a:r>
            <a:r>
              <a:rPr spc="-1105" dirty="0"/>
              <a:t> </a:t>
            </a:r>
            <a:r>
              <a:rPr spc="-30" dirty="0"/>
              <a:t>ПРЕДПРИЯТИЙ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0373251" y="3161242"/>
            <a:ext cx="718185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5350" b="1" spc="25" dirty="0">
                <a:solidFill>
                  <a:srgbClr val="E84E20"/>
                </a:solidFill>
                <a:latin typeface="Calibri"/>
                <a:cs typeface="Calibri"/>
              </a:rPr>
              <a:t>27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24" name="object 17">
            <a:extLst>
              <a:ext uri="{FF2B5EF4-FFF2-40B4-BE49-F238E27FC236}">
                <a16:creationId xmlns:a16="http://schemas.microsoft.com/office/drawing/2014/main" id="{284C0BE9-B7D2-4051-9188-241C45620B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847507" y="4131588"/>
            <a:ext cx="7218245" cy="419653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5080">
              <a:lnSpc>
                <a:spcPct val="101499"/>
              </a:lnSpc>
              <a:spcBef>
                <a:spcPts val="90"/>
              </a:spcBef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Услуга включает в себя: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аренду выставочной площади;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застройку стенда;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аренду дополнительного оборудования;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организацию работы переводчиков;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трансфер;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перевод на иностранный язык презентационных материалов;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доставку выставочных образцов; </a:t>
            </a:r>
          </a:p>
          <a:p>
            <a:pPr marL="298450" marR="5080" indent="-285750">
              <a:lnSpc>
                <a:spcPct val="101499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оплата регистрационных взносов.</a:t>
            </a:r>
          </a:p>
          <a:p>
            <a:pPr marL="12700" marR="5080">
              <a:lnSpc>
                <a:spcPct val="101499"/>
              </a:lnSpc>
              <a:spcBef>
                <a:spcPts val="90"/>
              </a:spcBef>
            </a:pPr>
            <a:endParaRPr lang="ru-RU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2700" marR="5080">
              <a:lnSpc>
                <a:spcPct val="101499"/>
              </a:lnSpc>
              <a:spcBef>
                <a:spcPts val="90"/>
              </a:spcBef>
            </a:pPr>
            <a:endParaRPr lang="ru-RU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2700" marR="5080">
              <a:lnSpc>
                <a:spcPct val="101499"/>
              </a:lnSpc>
              <a:spcBef>
                <a:spcPts val="90"/>
              </a:spcBef>
            </a:pPr>
            <a:endParaRPr lang="ru-RU" sz="20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2700" marR="5080">
              <a:lnSpc>
                <a:spcPct val="101499"/>
              </a:lnSpc>
              <a:spcBef>
                <a:spcPts val="90"/>
              </a:spcBef>
            </a:pPr>
            <a:endParaRPr lang="ru-RU" sz="2000" spc="10" dirty="0">
              <a:solidFill>
                <a:srgbClr val="1D1D1B"/>
              </a:solidFill>
              <a:cs typeface="Muller Medium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09250" y="3375025"/>
            <a:ext cx="7898400" cy="4845600"/>
          </a:xfrm>
          <a:custGeom>
            <a:avLst/>
            <a:gdLst/>
            <a:ahLst/>
            <a:cxnLst/>
            <a:rect l="l" t="t" r="r" b="b"/>
            <a:pathLst>
              <a:path w="10071100" h="7172325">
                <a:moveTo>
                  <a:pt x="10070117" y="209"/>
                </a:moveTo>
                <a:lnTo>
                  <a:pt x="907680" y="209"/>
                </a:lnTo>
                <a:lnTo>
                  <a:pt x="-219" y="1183565"/>
                </a:lnTo>
                <a:lnTo>
                  <a:pt x="-219" y="7171972"/>
                </a:lnTo>
                <a:lnTo>
                  <a:pt x="9162217" y="7171972"/>
                </a:lnTo>
                <a:lnTo>
                  <a:pt x="10070117" y="5988615"/>
                </a:lnTo>
                <a:lnTo>
                  <a:pt x="10070117" y="209"/>
                </a:lnTo>
                <a:close/>
              </a:path>
            </a:pathLst>
          </a:custGeom>
          <a:solidFill>
            <a:srgbClr val="E8D2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382777" y="3507715"/>
            <a:ext cx="5329348" cy="970779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lang="ru-RU" sz="1950" b="1" spc="-15" dirty="0">
                <a:latin typeface="Calibri"/>
                <a:cs typeface="Calibri"/>
              </a:rPr>
              <a:t>УСЛУГА ПО СОДЕЙСТВИЮ В РАЗМЕЩЕНИИ ТОВАРА (РАБОТЫ, УСЛУГИ) НА МЕЖДУНАРОДНЫХ ЭЛЕКТРОННЫХ ТОРГОВЫХ ПЛОЩАДКАХ </a:t>
            </a:r>
          </a:p>
        </p:txBody>
      </p:sp>
      <p:sp>
        <p:nvSpPr>
          <p:cNvPr id="10" name="object 10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52730" y="3423452"/>
            <a:ext cx="7899320" cy="4848533"/>
          </a:xfrm>
          <a:custGeom>
            <a:avLst/>
            <a:gdLst/>
            <a:ahLst/>
            <a:cxnLst/>
            <a:rect l="l" t="t" r="r" b="b"/>
            <a:pathLst>
              <a:path w="7208520" h="3669665">
                <a:moveTo>
                  <a:pt x="7207807" y="120"/>
                </a:moveTo>
                <a:lnTo>
                  <a:pt x="648676" y="120"/>
                </a:lnTo>
                <a:lnTo>
                  <a:pt x="-22" y="605514"/>
                </a:lnTo>
                <a:lnTo>
                  <a:pt x="-22" y="3669375"/>
                </a:lnTo>
                <a:lnTo>
                  <a:pt x="6559107" y="3669375"/>
                </a:lnTo>
                <a:lnTo>
                  <a:pt x="7207807" y="3064045"/>
                </a:lnTo>
                <a:lnTo>
                  <a:pt x="7207807" y="120"/>
                </a:lnTo>
                <a:close/>
              </a:path>
            </a:pathLst>
          </a:custGeom>
          <a:solidFill>
            <a:srgbClr val="F4E9D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 txBox="1"/>
          <p:nvPr/>
        </p:nvSpPr>
        <p:spPr>
          <a:xfrm>
            <a:off x="2800983" y="3486201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5350" b="1" spc="20" dirty="0">
                <a:solidFill>
                  <a:srgbClr val="E84E20"/>
                </a:solidFill>
                <a:latin typeface="Calibri"/>
                <a:cs typeface="Calibri"/>
              </a:rPr>
              <a:t>28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00429" y="10259714"/>
            <a:ext cx="2201545" cy="6115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280"/>
              </a:lnSpc>
              <a:spcBef>
                <a:spcPts val="219"/>
              </a:spcBef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  </a:t>
            </a: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3100" y="3620745"/>
            <a:ext cx="3362960" cy="621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50" b="1" spc="-15" dirty="0">
                <a:latin typeface="Calibri"/>
                <a:cs typeface="Calibri"/>
              </a:rPr>
              <a:t>У</a:t>
            </a:r>
            <a:r>
              <a:rPr sz="1950" b="1" spc="-10" dirty="0">
                <a:latin typeface="Calibri"/>
                <a:cs typeface="Calibri"/>
              </a:rPr>
              <a:t>Ч</a:t>
            </a:r>
            <a:r>
              <a:rPr sz="1950" b="1" spc="-130" dirty="0">
                <a:latin typeface="Calibri"/>
                <a:cs typeface="Calibri"/>
              </a:rPr>
              <a:t>А</a:t>
            </a:r>
            <a:r>
              <a:rPr sz="1950" b="1" dirty="0">
                <a:latin typeface="Calibri"/>
                <a:cs typeface="Calibri"/>
              </a:rPr>
              <a:t>С</a:t>
            </a:r>
            <a:r>
              <a:rPr sz="1950" b="1" spc="-10" dirty="0">
                <a:latin typeface="Calibri"/>
                <a:cs typeface="Calibri"/>
              </a:rPr>
              <a:t>Т</a:t>
            </a:r>
            <a:r>
              <a:rPr sz="1950" b="1" spc="-25" dirty="0">
                <a:latin typeface="Calibri"/>
                <a:cs typeface="Calibri"/>
              </a:rPr>
              <a:t>И</a:t>
            </a:r>
            <a:r>
              <a:rPr sz="1950" b="1" spc="-5" dirty="0">
                <a:latin typeface="Calibri"/>
                <a:cs typeface="Calibri"/>
              </a:rPr>
              <a:t>Е</a:t>
            </a:r>
            <a:r>
              <a:rPr sz="1950" b="1" spc="-95" dirty="0">
                <a:latin typeface="Calibri"/>
                <a:cs typeface="Calibri"/>
              </a:rPr>
              <a:t> </a:t>
            </a:r>
            <a:r>
              <a:rPr sz="1950" b="1" spc="-5" dirty="0">
                <a:latin typeface="Calibri"/>
                <a:cs typeface="Calibri"/>
              </a:rPr>
              <a:t>В</a:t>
            </a:r>
            <a:r>
              <a:rPr sz="1950" b="1" spc="-20" dirty="0">
                <a:latin typeface="Calibri"/>
                <a:cs typeface="Calibri"/>
              </a:rPr>
              <a:t> </a:t>
            </a:r>
            <a:r>
              <a:rPr sz="1950" b="1" spc="-10" dirty="0">
                <a:latin typeface="Calibri"/>
                <a:cs typeface="Calibri"/>
              </a:rPr>
              <a:t>А</a:t>
            </a:r>
            <a:r>
              <a:rPr sz="1950" b="1" spc="-140" dirty="0">
                <a:latin typeface="Calibri"/>
                <a:cs typeface="Calibri"/>
              </a:rPr>
              <a:t>К</a:t>
            </a:r>
            <a:r>
              <a:rPr sz="1950" b="1" spc="-5" dirty="0">
                <a:latin typeface="Calibri"/>
                <a:cs typeface="Calibri"/>
              </a:rPr>
              <a:t>С</a:t>
            </a:r>
            <a:r>
              <a:rPr sz="1950" b="1" spc="-70" dirty="0">
                <a:latin typeface="Calibri"/>
                <a:cs typeface="Calibri"/>
              </a:rPr>
              <a:t>Е</a:t>
            </a:r>
            <a:r>
              <a:rPr sz="1950" b="1" spc="-5" dirty="0">
                <a:latin typeface="Calibri"/>
                <a:cs typeface="Calibri"/>
              </a:rPr>
              <a:t>Л</a:t>
            </a:r>
            <a:r>
              <a:rPr sz="1950" b="1" spc="-20" dirty="0">
                <a:latin typeface="Calibri"/>
                <a:cs typeface="Calibri"/>
              </a:rPr>
              <a:t>Е</a:t>
            </a:r>
            <a:r>
              <a:rPr sz="1950" b="1" spc="-225" dirty="0">
                <a:latin typeface="Calibri"/>
                <a:cs typeface="Calibri"/>
              </a:rPr>
              <a:t>Р</a:t>
            </a:r>
            <a:r>
              <a:rPr sz="1950" b="1" spc="-10" dirty="0">
                <a:latin typeface="Calibri"/>
                <a:cs typeface="Calibri"/>
              </a:rPr>
              <a:t>А</a:t>
            </a:r>
            <a:r>
              <a:rPr sz="1950" b="1" spc="-15" dirty="0">
                <a:latin typeface="Calibri"/>
                <a:cs typeface="Calibri"/>
              </a:rPr>
              <a:t>Ц</a:t>
            </a:r>
            <a:r>
              <a:rPr sz="1950" b="1" spc="-25" dirty="0">
                <a:latin typeface="Calibri"/>
                <a:cs typeface="Calibri"/>
              </a:rPr>
              <a:t>И</a:t>
            </a:r>
            <a:r>
              <a:rPr sz="1950" b="1" dirty="0">
                <a:latin typeface="Calibri"/>
                <a:cs typeface="Calibri"/>
              </a:rPr>
              <a:t>О</a:t>
            </a:r>
            <a:r>
              <a:rPr sz="1950" b="1" spc="-60" dirty="0">
                <a:latin typeface="Calibri"/>
                <a:cs typeface="Calibri"/>
              </a:rPr>
              <a:t>Н</a:t>
            </a:r>
            <a:r>
              <a:rPr sz="1950" b="1" spc="-10" dirty="0">
                <a:latin typeface="Calibri"/>
                <a:cs typeface="Calibri"/>
              </a:rPr>
              <a:t>Н</a:t>
            </a:r>
            <a:r>
              <a:rPr sz="1950" b="1" spc="-25" dirty="0">
                <a:latin typeface="Calibri"/>
                <a:cs typeface="Calibri"/>
              </a:rPr>
              <a:t>О</a:t>
            </a:r>
            <a:r>
              <a:rPr sz="1950" b="1" spc="-5" dirty="0">
                <a:latin typeface="Calibri"/>
                <a:cs typeface="Calibri"/>
              </a:rPr>
              <a:t>Й</a:t>
            </a:r>
            <a:endParaRPr sz="195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950" b="1" spc="-10" dirty="0">
                <a:latin typeface="Calibri"/>
                <a:cs typeface="Calibri"/>
              </a:rPr>
              <a:t>ПР</a:t>
            </a:r>
            <a:r>
              <a:rPr sz="1950" b="1" spc="20" dirty="0">
                <a:latin typeface="Calibri"/>
                <a:cs typeface="Calibri"/>
              </a:rPr>
              <a:t>О</a:t>
            </a:r>
            <a:r>
              <a:rPr sz="1950" b="1" spc="-30" dirty="0">
                <a:latin typeface="Calibri"/>
                <a:cs typeface="Calibri"/>
              </a:rPr>
              <a:t>Г</a:t>
            </a:r>
            <a:r>
              <a:rPr sz="1950" b="1" spc="-10" dirty="0">
                <a:latin typeface="Calibri"/>
                <a:cs typeface="Calibri"/>
              </a:rPr>
              <a:t>РА</a:t>
            </a:r>
            <a:r>
              <a:rPr sz="1950" b="1" spc="-30" dirty="0">
                <a:latin typeface="Calibri"/>
                <a:cs typeface="Calibri"/>
              </a:rPr>
              <a:t>ММ</a:t>
            </a:r>
            <a:r>
              <a:rPr sz="1950" b="1" spc="-5" dirty="0">
                <a:latin typeface="Calibri"/>
                <a:cs typeface="Calibri"/>
              </a:rPr>
              <a:t>Е</a:t>
            </a:r>
            <a:r>
              <a:rPr sz="1950" b="1" spc="-50" dirty="0">
                <a:latin typeface="Calibri"/>
                <a:cs typeface="Calibri"/>
              </a:rPr>
              <a:t> 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30945" y="4387131"/>
            <a:ext cx="7337744" cy="408098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lang="ru-RU" sz="2000" spc="-25" dirty="0">
                <a:solidFill>
                  <a:srgbClr val="1D1D1B"/>
                </a:solidFill>
                <a:cs typeface="Calibri"/>
              </a:rPr>
              <a:t>Услуга</a:t>
            </a:r>
            <a:r>
              <a:rPr lang="ru-RU" sz="2000" spc="30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srgbClr val="1D1D1B"/>
                </a:solidFill>
                <a:cs typeface="Calibri"/>
              </a:rPr>
              <a:t>включает</a:t>
            </a:r>
            <a:r>
              <a:rPr lang="ru-RU" sz="2000" spc="70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srgbClr val="1D1D1B"/>
                </a:solidFill>
                <a:cs typeface="Calibri"/>
              </a:rPr>
              <a:t>в</a:t>
            </a:r>
            <a:r>
              <a:rPr lang="ru-RU" sz="2000" spc="60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5" dirty="0">
                <a:solidFill>
                  <a:srgbClr val="1D1D1B"/>
                </a:solidFill>
                <a:cs typeface="Calibri"/>
              </a:rPr>
              <a:t>себя</a:t>
            </a:r>
            <a:r>
              <a:rPr lang="ru-RU" sz="2000" spc="45" dirty="0">
                <a:solidFill>
                  <a:srgbClr val="1D1D1B"/>
                </a:solidFill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формирование</a:t>
            </a:r>
            <a:r>
              <a:rPr lang="ru-RU" sz="2000" spc="65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у</a:t>
            </a:r>
            <a:r>
              <a:rPr lang="ru-RU" sz="2000" spc="4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субъектов</a:t>
            </a:r>
            <a:r>
              <a:rPr lang="ru-RU" sz="2000" spc="55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малого и среднего предпринимательства</a:t>
            </a:r>
            <a:r>
              <a:rPr lang="ru-RU" sz="200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навы</a:t>
            </a:r>
            <a:r>
              <a:rPr lang="ru-RU" sz="2000" spc="-40" dirty="0">
                <a:cs typeface="Calibri"/>
              </a:rPr>
              <a:t>к</a:t>
            </a:r>
            <a:r>
              <a:rPr lang="ru-RU" sz="2000" spc="-25" dirty="0">
                <a:cs typeface="Calibri"/>
              </a:rPr>
              <a:t>о</a:t>
            </a:r>
            <a:r>
              <a:rPr lang="ru-RU" sz="2000" spc="-5" dirty="0">
                <a:cs typeface="Calibri"/>
              </a:rPr>
              <a:t>в</a:t>
            </a:r>
            <a:r>
              <a:rPr lang="ru-RU" sz="2000" spc="-4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и</a:t>
            </a:r>
            <a:r>
              <a:rPr lang="ru-RU" sz="2000" spc="-20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п</a:t>
            </a:r>
            <a:r>
              <a:rPr lang="ru-RU" sz="2000" spc="-20" dirty="0">
                <a:cs typeface="Calibri"/>
              </a:rPr>
              <a:t>р</a:t>
            </a:r>
            <a:r>
              <a:rPr lang="ru-RU" sz="2000" spc="-15" dirty="0">
                <a:cs typeface="Calibri"/>
              </a:rPr>
              <a:t>и</a:t>
            </a:r>
            <a:r>
              <a:rPr lang="ru-RU" sz="2000" spc="-5" dirty="0">
                <a:cs typeface="Calibri"/>
              </a:rPr>
              <a:t>к</a:t>
            </a:r>
            <a:r>
              <a:rPr lang="ru-RU" sz="2000" spc="5" dirty="0">
                <a:cs typeface="Calibri"/>
              </a:rPr>
              <a:t>л</a:t>
            </a:r>
            <a:r>
              <a:rPr lang="ru-RU" sz="2000" spc="-5" dirty="0">
                <a:cs typeface="Calibri"/>
              </a:rPr>
              <a:t>адных</a:t>
            </a:r>
            <a:r>
              <a:rPr lang="ru-RU" sz="2000" spc="-20" dirty="0">
                <a:cs typeface="Calibri"/>
              </a:rPr>
              <a:t> </a:t>
            </a:r>
            <a:r>
              <a:rPr lang="ru-RU" sz="2000" spc="-45" dirty="0">
                <a:cs typeface="Calibri"/>
              </a:rPr>
              <a:t>к</a:t>
            </a:r>
            <a:r>
              <a:rPr lang="ru-RU" sz="2000" spc="-25" dirty="0">
                <a:cs typeface="Calibri"/>
              </a:rPr>
              <a:t>о</a:t>
            </a:r>
            <a:r>
              <a:rPr lang="ru-RU" sz="2000" spc="5" dirty="0">
                <a:cs typeface="Calibri"/>
              </a:rPr>
              <a:t>м</a:t>
            </a:r>
            <a:r>
              <a:rPr lang="ru-RU" sz="2000" spc="-10" dirty="0">
                <a:cs typeface="Calibri"/>
              </a:rPr>
              <a:t>п</a:t>
            </a:r>
            <a:r>
              <a:rPr lang="ru-RU" sz="2000" spc="-5" dirty="0">
                <a:cs typeface="Calibri"/>
              </a:rPr>
              <a:t>ет</a:t>
            </a:r>
            <a:r>
              <a:rPr lang="ru-RU" sz="2000" dirty="0">
                <a:cs typeface="Calibri"/>
              </a:rPr>
              <a:t>е</a:t>
            </a:r>
            <a:r>
              <a:rPr lang="ru-RU" sz="2000" spc="-5" dirty="0">
                <a:cs typeface="Calibri"/>
              </a:rPr>
              <a:t>н</a:t>
            </a:r>
            <a:r>
              <a:rPr lang="ru-RU" sz="2000" spc="-15" dirty="0">
                <a:cs typeface="Calibri"/>
              </a:rPr>
              <a:t>ци</a:t>
            </a:r>
            <a:r>
              <a:rPr lang="ru-RU" sz="2000" spc="-5" dirty="0">
                <a:cs typeface="Calibri"/>
              </a:rPr>
              <a:t>й</a:t>
            </a:r>
            <a:r>
              <a:rPr lang="ru-RU" sz="2000" spc="-155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п</a:t>
            </a:r>
            <a:r>
              <a:rPr lang="ru-RU" sz="2000" spc="-5" dirty="0">
                <a:cs typeface="Calibri"/>
              </a:rPr>
              <a:t>о</a:t>
            </a:r>
            <a:r>
              <a:rPr lang="ru-RU" sz="2000" spc="-3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в</a:t>
            </a:r>
            <a:r>
              <a:rPr lang="ru-RU" sz="2000" spc="-35" dirty="0">
                <a:cs typeface="Calibri"/>
              </a:rPr>
              <a:t>е</a:t>
            </a:r>
            <a:r>
              <a:rPr lang="ru-RU" sz="2000" spc="-10" dirty="0">
                <a:cs typeface="Calibri"/>
              </a:rPr>
              <a:t>дению</a:t>
            </a:r>
            <a:r>
              <a:rPr lang="ru-RU" sz="2000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экспортной</a:t>
            </a:r>
            <a:r>
              <a:rPr lang="ru-RU" sz="2000" spc="100" dirty="0">
                <a:cs typeface="Calibri"/>
              </a:rPr>
              <a:t> </a:t>
            </a:r>
            <a:r>
              <a:rPr lang="ru-RU" sz="2000" spc="-20" dirty="0">
                <a:cs typeface="Calibri"/>
              </a:rPr>
              <a:t>деятельности,</a:t>
            </a:r>
            <a:r>
              <a:rPr lang="ru-RU" sz="2000" spc="95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расчет</a:t>
            </a:r>
            <a:r>
              <a:rPr lang="ru-RU" sz="2000" spc="12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финансовых</a:t>
            </a:r>
            <a:r>
              <a:rPr lang="ru-RU" sz="2000" spc="100" dirty="0">
                <a:cs typeface="Calibri"/>
              </a:rPr>
              <a:t> </a:t>
            </a:r>
            <a:r>
              <a:rPr lang="ru-RU" sz="2000" spc="-35" dirty="0">
                <a:cs typeface="Calibri"/>
              </a:rPr>
              <a:t>моделей, </a:t>
            </a:r>
            <a:r>
              <a:rPr lang="ru-RU" sz="2000" spc="-425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определение </a:t>
            </a:r>
            <a:r>
              <a:rPr lang="ru-RU" sz="2000" spc="-10" dirty="0">
                <a:cs typeface="Calibri"/>
              </a:rPr>
              <a:t>целевых </a:t>
            </a:r>
            <a:r>
              <a:rPr lang="ru-RU" sz="2000" spc="-25" dirty="0">
                <a:cs typeface="Calibri"/>
              </a:rPr>
              <a:t>аудиторий, </a:t>
            </a:r>
            <a:r>
              <a:rPr lang="ru-RU" sz="2000" spc="-10" dirty="0">
                <a:cs typeface="Calibri"/>
              </a:rPr>
              <a:t>сегментов </a:t>
            </a:r>
            <a:r>
              <a:rPr lang="ru-RU" sz="2000" spc="-5" dirty="0">
                <a:cs typeface="Calibri"/>
              </a:rPr>
              <a:t>и </a:t>
            </a:r>
            <a:r>
              <a:rPr lang="ru-RU" sz="2000" spc="-10" dirty="0">
                <a:cs typeface="Calibri"/>
              </a:rPr>
              <a:t>ниш </a:t>
            </a:r>
            <a:r>
              <a:rPr lang="ru-RU" sz="2000" spc="-5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товаров,</a:t>
            </a:r>
            <a:r>
              <a:rPr lang="ru-RU" sz="2000" spc="80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развитие</a:t>
            </a:r>
            <a:r>
              <a:rPr lang="ru-RU" sz="2000" spc="7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системы</a:t>
            </a:r>
            <a:r>
              <a:rPr lang="ru-RU" sz="2000" spc="25" dirty="0">
                <a:cs typeface="Calibri"/>
              </a:rPr>
              <a:t> </a:t>
            </a:r>
            <a:r>
              <a:rPr lang="ru-RU" sz="2000" spc="-20" dirty="0">
                <a:cs typeface="Calibri"/>
              </a:rPr>
              <a:t>международных</a:t>
            </a:r>
            <a:r>
              <a:rPr lang="ru-RU" sz="2000" spc="35" dirty="0">
                <a:cs typeface="Calibri"/>
              </a:rPr>
              <a:t> </a:t>
            </a:r>
            <a:r>
              <a:rPr lang="ru-RU" sz="2000" spc="-25" dirty="0">
                <a:cs typeface="Calibri"/>
              </a:rPr>
              <a:t>продаж</a:t>
            </a:r>
            <a:r>
              <a:rPr lang="ru-RU" sz="2000" spc="55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и </a:t>
            </a:r>
            <a:r>
              <a:rPr lang="ru-RU" sz="2000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каналов</a:t>
            </a:r>
            <a:r>
              <a:rPr lang="ru-RU" sz="2000" spc="105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сбыта,</a:t>
            </a:r>
            <a:r>
              <a:rPr lang="ru-RU" sz="2000" spc="85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разработку</a:t>
            </a:r>
            <a:r>
              <a:rPr lang="ru-RU" sz="2000" spc="7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логистических</a:t>
            </a:r>
            <a:r>
              <a:rPr lang="ru-RU" sz="2000" spc="80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маршрутов, </a:t>
            </a:r>
            <a:r>
              <a:rPr lang="ru-RU" sz="2000" spc="-5" dirty="0">
                <a:cs typeface="Calibri"/>
              </a:rPr>
              <a:t> развитие</a:t>
            </a:r>
            <a:r>
              <a:rPr lang="ru-RU" sz="2000" spc="135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системы</a:t>
            </a:r>
            <a:r>
              <a:rPr lang="ru-RU" sz="2000" spc="135" dirty="0">
                <a:cs typeface="Calibri"/>
              </a:rPr>
              <a:t> </a:t>
            </a:r>
            <a:r>
              <a:rPr lang="ru-RU" sz="2000" spc="-20" dirty="0">
                <a:cs typeface="Calibri"/>
              </a:rPr>
              <a:t>международных</a:t>
            </a:r>
            <a:r>
              <a:rPr lang="ru-RU" sz="2000" spc="120" dirty="0">
                <a:cs typeface="Calibri"/>
              </a:rPr>
              <a:t> </a:t>
            </a:r>
            <a:r>
              <a:rPr lang="ru-RU" sz="2000" spc="-25" dirty="0">
                <a:cs typeface="Calibri"/>
              </a:rPr>
              <a:t>продаж</a:t>
            </a:r>
            <a:r>
              <a:rPr lang="ru-RU" sz="2000" spc="125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и</a:t>
            </a:r>
            <a:r>
              <a:rPr lang="ru-RU" sz="2000" spc="125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каналов</a:t>
            </a:r>
            <a:r>
              <a:rPr lang="ru-RU" sz="2000" dirty="0">
                <a:cs typeface="Calibri"/>
              </a:rPr>
              <a:t> </a:t>
            </a:r>
            <a:r>
              <a:rPr lang="ru-RU" sz="2000" spc="-5" dirty="0">
                <a:cs typeface="Calibri"/>
              </a:rPr>
              <a:t>сбыта,</a:t>
            </a:r>
            <a:r>
              <a:rPr lang="ru-RU" sz="2000" spc="-55" dirty="0">
                <a:cs typeface="Calibri"/>
              </a:rPr>
              <a:t> </a:t>
            </a:r>
            <a:r>
              <a:rPr lang="ru-RU" sz="2000" spc="-10" dirty="0">
                <a:cs typeface="Calibri"/>
              </a:rPr>
              <a:t>разработку логистических</a:t>
            </a:r>
            <a:r>
              <a:rPr lang="ru-RU" sz="2000" spc="-80" dirty="0">
                <a:cs typeface="Calibri"/>
              </a:rPr>
              <a:t> </a:t>
            </a:r>
            <a:r>
              <a:rPr lang="ru-RU" sz="2000" spc="-15" dirty="0">
                <a:cs typeface="Calibri"/>
              </a:rPr>
              <a:t>маршрутов.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2000" b="1" spc="-15" dirty="0">
                <a:cs typeface="Calibri"/>
              </a:rPr>
              <a:t>Акселерационные программы:</a:t>
            </a:r>
          </a:p>
          <a:p>
            <a:pPr marL="527050" indent="-514350">
              <a:lnSpc>
                <a:spcPct val="100000"/>
              </a:lnSpc>
              <a:spcBef>
                <a:spcPts val="90"/>
              </a:spcBef>
              <a:buAutoNum type="arabicParenR"/>
            </a:pPr>
            <a:r>
              <a:rPr lang="ru-RU" sz="2000" dirty="0">
                <a:cs typeface="Calibri"/>
              </a:rPr>
              <a:t>«Экспортный Форсаж»; </a:t>
            </a:r>
          </a:p>
          <a:p>
            <a:pPr marL="469900" marR="5080" indent="-457200" algn="just">
              <a:lnSpc>
                <a:spcPct val="100699"/>
              </a:lnSpc>
              <a:spcBef>
                <a:spcPts val="75"/>
              </a:spcBef>
              <a:buAutoNum type="arabicParenR" startAt="2"/>
            </a:pPr>
            <a:r>
              <a:rPr lang="ru-RU" sz="2000" spc="-40" dirty="0">
                <a:cs typeface="Calibri"/>
              </a:rPr>
              <a:t>«</a:t>
            </a:r>
            <a:r>
              <a:rPr lang="ru-RU" sz="2000" spc="-40" dirty="0" err="1">
                <a:cs typeface="Calibri"/>
              </a:rPr>
              <a:t>GoGlobal</a:t>
            </a:r>
            <a:r>
              <a:rPr lang="ru-RU" sz="2000" spc="-40" dirty="0">
                <a:cs typeface="Calibri"/>
              </a:rPr>
              <a:t>»;</a:t>
            </a:r>
          </a:p>
          <a:p>
            <a:pPr marL="469900" marR="5080" indent="-457200" algn="just">
              <a:lnSpc>
                <a:spcPct val="100699"/>
              </a:lnSpc>
              <a:spcBef>
                <a:spcPts val="75"/>
              </a:spcBef>
              <a:buAutoNum type="arabicParenR" startAt="2"/>
            </a:pPr>
            <a:r>
              <a:rPr lang="ru-RU" sz="2000" spc="-40" dirty="0">
                <a:cs typeface="Calibri"/>
              </a:rPr>
              <a:t>«Экспортеры 2.0».</a:t>
            </a:r>
            <a:endParaRPr lang="ru-RU" sz="2000" dirty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lang="ru-RU" sz="2000" spc="-15" dirty="0">
              <a:cs typeface="Calibri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3179999" y="904724"/>
            <a:ext cx="15862300" cy="15347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5944235" marR="5080" indent="-5932170">
              <a:lnSpc>
                <a:spcPct val="100200"/>
              </a:lnSpc>
              <a:spcBef>
                <a:spcPts val="80"/>
              </a:spcBef>
            </a:pPr>
            <a:r>
              <a:rPr spc="-10" dirty="0"/>
              <a:t>МЕРЫ</a:t>
            </a:r>
            <a:r>
              <a:rPr spc="-80" dirty="0"/>
              <a:t> </a:t>
            </a:r>
            <a:r>
              <a:rPr spc="-50" dirty="0"/>
              <a:t>ПОДДЕРЖКИ</a:t>
            </a:r>
            <a:r>
              <a:rPr spc="-204" dirty="0"/>
              <a:t> </a:t>
            </a:r>
            <a:r>
              <a:rPr dirty="0"/>
              <a:t>ДЛЯ</a:t>
            </a:r>
            <a:r>
              <a:rPr spc="-210" dirty="0"/>
              <a:t> </a:t>
            </a:r>
            <a:r>
              <a:rPr spc="-50" dirty="0"/>
              <a:t>ЭКСПОРТНО</a:t>
            </a:r>
            <a:r>
              <a:rPr spc="-145" dirty="0"/>
              <a:t> </a:t>
            </a:r>
            <a:r>
              <a:rPr spc="-35" dirty="0"/>
              <a:t>ОРИЕНТИРОВАННЫХ </a:t>
            </a:r>
            <a:r>
              <a:rPr spc="-1105" dirty="0"/>
              <a:t> </a:t>
            </a:r>
            <a:r>
              <a:rPr spc="-30" dirty="0"/>
              <a:t>ПРЕДПРИЯТИЙ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1251526" y="3486201"/>
            <a:ext cx="718185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5350" b="1" spc="25" dirty="0">
                <a:solidFill>
                  <a:srgbClr val="E84E20"/>
                </a:solidFill>
                <a:latin typeface="Calibri"/>
                <a:cs typeface="Calibri"/>
              </a:rPr>
              <a:t>29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24" name="object 17">
            <a:extLst>
              <a:ext uri="{FF2B5EF4-FFF2-40B4-BE49-F238E27FC236}">
                <a16:creationId xmlns:a16="http://schemas.microsoft.com/office/drawing/2014/main" id="{284C0BE9-B7D2-4051-9188-241C45620B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620959" y="4639578"/>
            <a:ext cx="7113382" cy="222321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marR="5080" algn="just">
              <a:lnSpc>
                <a:spcPct val="101499"/>
              </a:lnSpc>
              <a:spcBef>
                <a:spcPts val="90"/>
              </a:spcBef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Услуга	включает в себя размещение на международных  маркетплейсах, обучение работе на них, а также  сопровождение в течение времени размещения.</a:t>
            </a:r>
          </a:p>
          <a:p>
            <a:pPr marL="12700" marR="5080" algn="just">
              <a:lnSpc>
                <a:spcPct val="101499"/>
              </a:lnSpc>
              <a:spcBef>
                <a:spcPts val="90"/>
              </a:spcBef>
            </a:pPr>
            <a:endParaRPr lang="ru-RU" sz="2000" spc="10" dirty="0">
              <a:solidFill>
                <a:srgbClr val="1D1D1B"/>
              </a:solidFill>
              <a:cs typeface="Muller Medium"/>
            </a:endParaRPr>
          </a:p>
          <a:p>
            <a:pPr marL="12700" marR="5080" algn="just">
              <a:lnSpc>
                <a:spcPct val="101499"/>
              </a:lnSpc>
              <a:spcBef>
                <a:spcPts val="90"/>
              </a:spcBef>
            </a:pPr>
            <a:r>
              <a:rPr lang="ru-RU" sz="2000" spc="10" dirty="0">
                <a:solidFill>
                  <a:srgbClr val="1D1D1B"/>
                </a:solidFill>
                <a:cs typeface="Muller Medium"/>
              </a:rPr>
              <a:t>Услуга предоставляется согласно списку международных электронных торговых площадок, аккредитованных АО «Российский экспортный центр».</a:t>
            </a:r>
          </a:p>
        </p:txBody>
      </p:sp>
    </p:spTree>
    <p:extLst>
      <p:ext uri="{BB962C8B-B14F-4D97-AF65-F5344CB8AC3E}">
        <p14:creationId xmlns:p14="http://schemas.microsoft.com/office/powerpoint/2010/main" val="1758030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20086320" cy="11304905"/>
          </a:xfrm>
          <a:custGeom>
            <a:avLst/>
            <a:gdLst/>
            <a:ahLst/>
            <a:cxnLst/>
            <a:rect l="l" t="t" r="r" b="b"/>
            <a:pathLst>
              <a:path w="20086320" h="11304905">
                <a:moveTo>
                  <a:pt x="20085557" y="286"/>
                </a:moveTo>
                <a:lnTo>
                  <a:pt x="0" y="286"/>
                </a:lnTo>
                <a:lnTo>
                  <a:pt x="0" y="11304905"/>
                </a:lnTo>
                <a:lnTo>
                  <a:pt x="20085557" y="11304905"/>
                </a:lnTo>
                <a:lnTo>
                  <a:pt x="20085557" y="286"/>
                </a:lnTo>
                <a:close/>
              </a:path>
            </a:pathLst>
          </a:custGeom>
          <a:solidFill>
            <a:srgbClr val="C592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2488" y="3359027"/>
            <a:ext cx="5873115" cy="6199505"/>
          </a:xfrm>
          <a:custGeom>
            <a:avLst/>
            <a:gdLst/>
            <a:ahLst/>
            <a:cxnLst/>
            <a:rect l="l" t="t" r="r" b="b"/>
            <a:pathLst>
              <a:path w="5873115" h="6199505">
                <a:moveTo>
                  <a:pt x="5872950" y="202"/>
                </a:moveTo>
                <a:lnTo>
                  <a:pt x="341998" y="202"/>
                </a:lnTo>
                <a:lnTo>
                  <a:pt x="-16" y="1023034"/>
                </a:lnTo>
                <a:lnTo>
                  <a:pt x="-16" y="6199423"/>
                </a:lnTo>
                <a:lnTo>
                  <a:pt x="5530948" y="6199423"/>
                </a:lnTo>
                <a:lnTo>
                  <a:pt x="5872950" y="5176591"/>
                </a:lnTo>
                <a:lnTo>
                  <a:pt x="5872950" y="2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10970" y="3374812"/>
            <a:ext cx="659765" cy="7732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4950" b="1" spc="-15" dirty="0">
                <a:solidFill>
                  <a:srgbClr val="E84E20"/>
                </a:solidFill>
                <a:latin typeface="Calibri"/>
                <a:cs typeface="Calibri"/>
              </a:rPr>
              <a:t>30</a:t>
            </a:r>
            <a:endParaRPr sz="4950" dirty="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19543" y="3264121"/>
            <a:ext cx="5660390" cy="6285230"/>
          </a:xfrm>
          <a:custGeom>
            <a:avLst/>
            <a:gdLst/>
            <a:ahLst/>
            <a:cxnLst/>
            <a:rect l="l" t="t" r="r" b="b"/>
            <a:pathLst>
              <a:path w="5660390" h="6285230">
                <a:moveTo>
                  <a:pt x="5659688" y="203"/>
                </a:moveTo>
                <a:lnTo>
                  <a:pt x="329379" y="203"/>
                </a:lnTo>
                <a:lnTo>
                  <a:pt x="-177" y="1037132"/>
                </a:lnTo>
                <a:lnTo>
                  <a:pt x="-177" y="6285020"/>
                </a:lnTo>
                <a:lnTo>
                  <a:pt x="5330131" y="6285020"/>
                </a:lnTo>
                <a:lnTo>
                  <a:pt x="5659688" y="5247964"/>
                </a:lnTo>
                <a:lnTo>
                  <a:pt x="5659688" y="203"/>
                </a:lnTo>
                <a:close/>
              </a:path>
            </a:pathLst>
          </a:custGeom>
          <a:solidFill>
            <a:srgbClr val="EBDE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216447" y="3361981"/>
            <a:ext cx="4060825" cy="12118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1950" b="1" spc="-95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Л</a:t>
            </a:r>
            <a:r>
              <a:rPr sz="1950" b="1" spc="-1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140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НА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sz="1950" b="1" spc="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90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СЛ</a:t>
            </a:r>
            <a:r>
              <a:rPr sz="1950" b="1" spc="-15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320" dirty="0">
                <a:solidFill>
                  <a:srgbClr val="1D1D1B"/>
                </a:solidFill>
                <a:latin typeface="Calibri"/>
                <a:cs typeface="Calibri"/>
              </a:rPr>
              <a:t>Г</a:t>
            </a:r>
            <a:r>
              <a:rPr lang="ru-RU" sz="1950" b="1" spc="-3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А</a:t>
            </a:r>
            <a:r>
              <a:rPr sz="1950" b="1" spc="-6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О П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У  </a:t>
            </a:r>
            <a:r>
              <a:rPr sz="1950" b="1" spc="-35" dirty="0">
                <a:solidFill>
                  <a:srgbClr val="1D1D1B"/>
                </a:solidFill>
                <a:latin typeface="Calibri"/>
                <a:cs typeface="Calibri"/>
              </a:rPr>
              <a:t>ДОКУМЕНТОВ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ДЛЯ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ЗАКЛЮЧЕНИЯ 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40" dirty="0">
                <a:solidFill>
                  <a:srgbClr val="1D1D1B"/>
                </a:solidFill>
                <a:latin typeface="Calibri"/>
                <a:cs typeface="Calibri"/>
              </a:rPr>
              <a:t>СОГЛАШЕНИЯ</a:t>
            </a:r>
            <a:r>
              <a:rPr sz="1950" b="1" spc="1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</a:t>
            </a:r>
            <a:r>
              <a:rPr sz="1950" b="1" spc="-3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МИНИСТЕРСТВОМ 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ЭКОНОМИКИ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РЕСПУБЛИКИ </a:t>
            </a:r>
            <a:r>
              <a:rPr sz="1950" b="1" spc="-130" dirty="0">
                <a:solidFill>
                  <a:srgbClr val="1D1D1B"/>
                </a:solidFill>
                <a:latin typeface="Calibri"/>
                <a:cs typeface="Calibri"/>
              </a:rPr>
              <a:t>ТАТАРСТАН </a:t>
            </a:r>
            <a:r>
              <a:rPr sz="1950" b="1" spc="-43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75465" y="4878961"/>
            <a:ext cx="4142740" cy="31534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409"/>
              </a:spcBef>
            </a:pPr>
            <a:r>
              <a:rPr sz="1800" spc="-30" dirty="0">
                <a:latin typeface="Calibri"/>
                <a:cs typeface="Calibri"/>
              </a:rPr>
              <a:t>Документы:</a:t>
            </a:r>
            <a:endParaRPr sz="1800" dirty="0">
              <a:latin typeface="Calibri"/>
              <a:cs typeface="Calibri"/>
            </a:endParaRPr>
          </a:p>
          <a:p>
            <a:pPr marL="490855" indent="-134620">
              <a:lnSpc>
                <a:spcPct val="100000"/>
              </a:lnSpc>
              <a:spcBef>
                <a:spcPts val="310"/>
              </a:spcBef>
              <a:buChar char="-"/>
              <a:tabLst>
                <a:tab pos="491490" algn="l"/>
              </a:tabLst>
            </a:pPr>
            <a:r>
              <a:rPr sz="1800" spc="-5" dirty="0">
                <a:latin typeface="Calibri"/>
                <a:cs typeface="Calibri"/>
              </a:rPr>
              <a:t>заявление,</a:t>
            </a:r>
            <a:endParaRPr sz="1800" dirty="0">
              <a:latin typeface="Calibri"/>
              <a:cs typeface="Calibri"/>
            </a:endParaRPr>
          </a:p>
          <a:p>
            <a:pPr marL="490855" indent="-134620">
              <a:lnSpc>
                <a:spcPct val="100000"/>
              </a:lnSpc>
              <a:spcBef>
                <a:spcPts val="290"/>
              </a:spcBef>
              <a:buChar char="-"/>
              <a:tabLst>
                <a:tab pos="491490" algn="l"/>
              </a:tabLst>
            </a:pPr>
            <a:r>
              <a:rPr sz="1800" spc="-10" dirty="0">
                <a:latin typeface="Calibri"/>
                <a:cs typeface="Calibri"/>
              </a:rPr>
              <a:t>учредительные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документы,</a:t>
            </a:r>
            <a:endParaRPr sz="1800" dirty="0">
              <a:latin typeface="Calibri"/>
              <a:cs typeface="Calibri"/>
            </a:endParaRPr>
          </a:p>
          <a:p>
            <a:pPr marL="490855" indent="-134620">
              <a:lnSpc>
                <a:spcPct val="100000"/>
              </a:lnSpc>
              <a:spcBef>
                <a:spcPts val="315"/>
              </a:spcBef>
              <a:buChar char="-"/>
              <a:tabLst>
                <a:tab pos="491490" algn="l"/>
              </a:tabLst>
            </a:pPr>
            <a:r>
              <a:rPr sz="1800" spc="-45" dirty="0">
                <a:latin typeface="Calibri"/>
                <a:cs typeface="Calibri"/>
              </a:rPr>
              <a:t>к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п</a:t>
            </a:r>
            <a:r>
              <a:rPr sz="1800" spc="-1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д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г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1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13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/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л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со</a:t>
            </a:r>
            <a:r>
              <a:rPr sz="1800" spc="-70" dirty="0">
                <a:latin typeface="Calibri"/>
                <a:cs typeface="Calibri"/>
              </a:rPr>
              <a:t>г</a:t>
            </a:r>
            <a:r>
              <a:rPr sz="1800" spc="-10" dirty="0">
                <a:latin typeface="Calibri"/>
                <a:cs typeface="Calibri"/>
              </a:rPr>
              <a:t>л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5" dirty="0">
                <a:latin typeface="Calibri"/>
                <a:cs typeface="Calibri"/>
              </a:rPr>
              <a:t>ш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spc="-30" dirty="0">
                <a:latin typeface="Calibri"/>
                <a:cs typeface="Calibri"/>
              </a:rPr>
              <a:t>н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spc="-15" dirty="0">
                <a:latin typeface="Calibri"/>
                <a:cs typeface="Calibri"/>
              </a:rPr>
              <a:t>я</a:t>
            </a:r>
            <a:r>
              <a:rPr sz="1800" dirty="0">
                <a:latin typeface="Calibri"/>
                <a:cs typeface="Calibri"/>
              </a:rPr>
              <a:t>,</a:t>
            </a:r>
          </a:p>
          <a:p>
            <a:pPr marL="490855" indent="-134620">
              <a:lnSpc>
                <a:spcPct val="100000"/>
              </a:lnSpc>
              <a:spcBef>
                <a:spcPts val="285"/>
              </a:spcBef>
              <a:buChar char="-"/>
              <a:tabLst>
                <a:tab pos="491490" algn="l"/>
              </a:tabLst>
            </a:pPr>
            <a:r>
              <a:rPr sz="1800" spc="-25" dirty="0">
                <a:latin typeface="Calibri"/>
                <a:cs typeface="Calibri"/>
              </a:rPr>
              <a:t>расчёт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заполненности,</a:t>
            </a:r>
            <a:endParaRPr sz="1800" dirty="0">
              <a:latin typeface="Calibri"/>
              <a:cs typeface="Calibri"/>
            </a:endParaRPr>
          </a:p>
          <a:p>
            <a:pPr marL="490855" indent="-134620">
              <a:lnSpc>
                <a:spcPct val="100000"/>
              </a:lnSpc>
              <a:spcBef>
                <a:spcPts val="315"/>
              </a:spcBef>
              <a:buChar char="-"/>
              <a:tabLst>
                <a:tab pos="491490" algn="l"/>
              </a:tabLst>
            </a:pPr>
            <a:r>
              <a:rPr sz="1800" spc="-10" dirty="0">
                <a:latin typeface="Calibri"/>
                <a:cs typeface="Calibri"/>
              </a:rPr>
              <a:t>реестр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к </a:t>
            </a:r>
            <a:r>
              <a:rPr sz="1800" spc="-25" dirty="0">
                <a:latin typeface="Calibri"/>
                <a:cs typeface="Calibri"/>
              </a:rPr>
              <a:t>расчёту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заполненности,</a:t>
            </a:r>
            <a:endParaRPr sz="1800" dirty="0">
              <a:latin typeface="Calibri"/>
              <a:cs typeface="Calibri"/>
            </a:endParaRPr>
          </a:p>
          <a:p>
            <a:pPr marL="490855" indent="-134620">
              <a:lnSpc>
                <a:spcPct val="100000"/>
              </a:lnSpc>
              <a:spcBef>
                <a:spcPts val="290"/>
              </a:spcBef>
              <a:buChar char="-"/>
              <a:tabLst>
                <a:tab pos="491490" algn="l"/>
              </a:tabLst>
            </a:pPr>
            <a:r>
              <a:rPr sz="1800" dirty="0">
                <a:latin typeface="Calibri"/>
                <a:cs typeface="Calibri"/>
              </a:rPr>
              <a:t>гарантийное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письмо,</a:t>
            </a:r>
          </a:p>
          <a:p>
            <a:pPr marL="490855" indent="-134620">
              <a:lnSpc>
                <a:spcPct val="100000"/>
              </a:lnSpc>
              <a:spcBef>
                <a:spcPts val="310"/>
              </a:spcBef>
              <a:buChar char="-"/>
              <a:tabLst>
                <a:tab pos="491490" algn="l"/>
              </a:tabLst>
            </a:pPr>
            <a:r>
              <a:rPr sz="1800" spc="-5" dirty="0">
                <a:latin typeface="Calibri"/>
                <a:cs typeface="Calibri"/>
              </a:rPr>
              <a:t>бизнес-план</a:t>
            </a:r>
            <a:endParaRPr sz="1800" dirty="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290"/>
              </a:spcBef>
              <a:tabLst>
                <a:tab pos="1167765" algn="l"/>
                <a:tab pos="2505710" algn="l"/>
                <a:tab pos="3655060" algn="l"/>
              </a:tabLst>
            </a:pPr>
            <a:r>
              <a:rPr sz="1800" b="1" i="1" spc="-170" dirty="0">
                <a:latin typeface="Calibri"/>
                <a:cs typeface="Calibri"/>
              </a:rPr>
              <a:t>У</a:t>
            </a:r>
            <a:r>
              <a:rPr sz="1800" b="1" i="1" dirty="0">
                <a:latin typeface="Calibri"/>
                <a:cs typeface="Calibri"/>
              </a:rPr>
              <a:t>с</a:t>
            </a:r>
            <a:r>
              <a:rPr sz="1800" b="1" i="1" spc="-35" dirty="0">
                <a:latin typeface="Calibri"/>
                <a:cs typeface="Calibri"/>
              </a:rPr>
              <a:t>л</a:t>
            </a:r>
            <a:r>
              <a:rPr sz="1800" b="1" i="1" spc="-10" dirty="0">
                <a:latin typeface="Calibri"/>
                <a:cs typeface="Calibri"/>
              </a:rPr>
              <a:t>у</a:t>
            </a:r>
            <a:r>
              <a:rPr sz="1800" b="1" i="1" spc="-15" dirty="0">
                <a:latin typeface="Calibri"/>
                <a:cs typeface="Calibri"/>
              </a:rPr>
              <a:t>г</a:t>
            </a:r>
            <a:r>
              <a:rPr sz="1800" b="1" i="1" dirty="0">
                <a:latin typeface="Calibri"/>
                <a:cs typeface="Calibri"/>
              </a:rPr>
              <a:t>у	</a:t>
            </a:r>
            <a:r>
              <a:rPr sz="1800" b="1" i="1" spc="10" dirty="0">
                <a:latin typeface="Calibri"/>
                <a:cs typeface="Calibri"/>
              </a:rPr>
              <a:t>н</a:t>
            </a:r>
            <a:r>
              <a:rPr sz="1800" b="1" i="1" spc="-45" dirty="0">
                <a:latin typeface="Calibri"/>
                <a:cs typeface="Calibri"/>
              </a:rPr>
              <a:t>е</a:t>
            </a:r>
            <a:r>
              <a:rPr sz="1800" b="1" i="1" spc="10" dirty="0">
                <a:latin typeface="Calibri"/>
                <a:cs typeface="Calibri"/>
              </a:rPr>
              <a:t>о</a:t>
            </a:r>
            <a:r>
              <a:rPr sz="1800" b="1" i="1" spc="-45" dirty="0">
                <a:latin typeface="Calibri"/>
                <a:cs typeface="Calibri"/>
              </a:rPr>
              <a:t>б</a:t>
            </a:r>
            <a:r>
              <a:rPr sz="1800" b="1" i="1" spc="-85" dirty="0">
                <a:latin typeface="Calibri"/>
                <a:cs typeface="Calibri"/>
              </a:rPr>
              <a:t>х</a:t>
            </a:r>
            <a:r>
              <a:rPr sz="1800" b="1" i="1" spc="-40" dirty="0">
                <a:latin typeface="Calibri"/>
                <a:cs typeface="Calibri"/>
              </a:rPr>
              <a:t>о</a:t>
            </a:r>
            <a:r>
              <a:rPr sz="1800" b="1" i="1" spc="-5" dirty="0">
                <a:latin typeface="Calibri"/>
                <a:cs typeface="Calibri"/>
              </a:rPr>
              <a:t>д</a:t>
            </a:r>
            <a:r>
              <a:rPr sz="1800" b="1" i="1" spc="10" dirty="0">
                <a:latin typeface="Calibri"/>
                <a:cs typeface="Calibri"/>
              </a:rPr>
              <a:t>им</a:t>
            </a:r>
            <a:r>
              <a:rPr sz="1800" b="1" i="1" dirty="0">
                <a:latin typeface="Calibri"/>
                <a:cs typeface="Calibri"/>
              </a:rPr>
              <a:t>о	</a:t>
            </a:r>
            <a:r>
              <a:rPr sz="1800" b="1" i="1" spc="-5" dirty="0">
                <a:latin typeface="Calibri"/>
                <a:cs typeface="Calibri"/>
              </a:rPr>
              <a:t>п</a:t>
            </a:r>
            <a:r>
              <a:rPr sz="1800" b="1" i="1" spc="-65" dirty="0">
                <a:latin typeface="Calibri"/>
                <a:cs typeface="Calibri"/>
              </a:rPr>
              <a:t>о</a:t>
            </a:r>
            <a:r>
              <a:rPr sz="1800" b="1" i="1" spc="-35" dirty="0">
                <a:latin typeface="Calibri"/>
                <a:cs typeface="Calibri"/>
              </a:rPr>
              <a:t>л</a:t>
            </a:r>
            <a:r>
              <a:rPr sz="1800" b="1" i="1" spc="-10" dirty="0">
                <a:latin typeface="Calibri"/>
                <a:cs typeface="Calibri"/>
              </a:rPr>
              <a:t>у</a:t>
            </a:r>
            <a:r>
              <a:rPr sz="1800" b="1" i="1" spc="5" dirty="0">
                <a:latin typeface="Calibri"/>
                <a:cs typeface="Calibri"/>
              </a:rPr>
              <a:t>ч</a:t>
            </a:r>
            <a:r>
              <a:rPr sz="1800" b="1" i="1" spc="10" dirty="0">
                <a:latin typeface="Calibri"/>
                <a:cs typeface="Calibri"/>
              </a:rPr>
              <a:t>и</a:t>
            </a:r>
            <a:r>
              <a:rPr sz="1800" b="1" i="1" spc="15" dirty="0">
                <a:latin typeface="Calibri"/>
                <a:cs typeface="Calibri"/>
              </a:rPr>
              <a:t>т</a:t>
            </a:r>
            <a:r>
              <a:rPr sz="1800" b="1" i="1" dirty="0">
                <a:latin typeface="Calibri"/>
                <a:cs typeface="Calibri"/>
              </a:rPr>
              <a:t>ь	</a:t>
            </a:r>
            <a:r>
              <a:rPr sz="1800" b="1" i="1" spc="-35" dirty="0">
                <a:latin typeface="Calibri"/>
                <a:cs typeface="Calibri"/>
              </a:rPr>
              <a:t>о</a:t>
            </a:r>
            <a:r>
              <a:rPr sz="1800" b="1" i="1" spc="5" dirty="0">
                <a:latin typeface="Calibri"/>
                <a:cs typeface="Calibri"/>
              </a:rPr>
              <a:t>ч</a:t>
            </a:r>
            <a:r>
              <a:rPr sz="1800" b="1" i="1" spc="10" dirty="0">
                <a:latin typeface="Calibri"/>
                <a:cs typeface="Calibri"/>
              </a:rPr>
              <a:t>н</a:t>
            </a:r>
            <a:r>
              <a:rPr sz="1800" b="1" i="1" dirty="0">
                <a:latin typeface="Calibri"/>
                <a:cs typeface="Calibri"/>
              </a:rPr>
              <a:t>о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800" b="1" i="1" dirty="0">
                <a:latin typeface="Calibri"/>
                <a:cs typeface="Calibri"/>
              </a:rPr>
              <a:t>в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центре</a:t>
            </a:r>
            <a:r>
              <a:rPr sz="1800" b="1" i="1" spc="-3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кластерного</a:t>
            </a:r>
            <a:r>
              <a:rPr sz="1800" b="1" i="1" spc="-9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развития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2517140" cy="2520950"/>
          </a:xfrm>
          <a:custGeom>
            <a:avLst/>
            <a:gdLst/>
            <a:ahLst/>
            <a:cxnLst/>
            <a:rect l="l" t="t" r="r" b="b"/>
            <a:pathLst>
              <a:path w="2517140" h="2520950">
                <a:moveTo>
                  <a:pt x="2517076" y="286"/>
                </a:moveTo>
                <a:lnTo>
                  <a:pt x="0" y="286"/>
                </a:lnTo>
                <a:lnTo>
                  <a:pt x="0" y="2520791"/>
                </a:lnTo>
                <a:lnTo>
                  <a:pt x="2517076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13797946" y="3300900"/>
            <a:ext cx="6303645" cy="7979409"/>
            <a:chOff x="13797946" y="3300900"/>
            <a:chExt cx="6303645" cy="7979409"/>
          </a:xfrm>
        </p:grpSpPr>
        <p:sp>
          <p:nvSpPr>
            <p:cNvPr id="12" name="object 12"/>
            <p:cNvSpPr/>
            <p:nvPr/>
          </p:nvSpPr>
          <p:spPr>
            <a:xfrm>
              <a:off x="17611344" y="8787097"/>
              <a:ext cx="2490470" cy="2493010"/>
            </a:xfrm>
            <a:custGeom>
              <a:avLst/>
              <a:gdLst/>
              <a:ahLst/>
              <a:cxnLst/>
              <a:rect l="l" t="t" r="r" b="b"/>
              <a:pathLst>
                <a:path w="2490469" h="2493009">
                  <a:moveTo>
                    <a:pt x="2489580" y="63"/>
                  </a:moveTo>
                  <a:lnTo>
                    <a:pt x="-445" y="2492895"/>
                  </a:lnTo>
                  <a:lnTo>
                    <a:pt x="2489580" y="2492895"/>
                  </a:lnTo>
                  <a:lnTo>
                    <a:pt x="2489580" y="63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97946" y="3300900"/>
              <a:ext cx="5882491" cy="6190331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505872" y="24128"/>
            <a:ext cx="12972415" cy="22885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  <a:spcBef>
                <a:spcPts val="90"/>
              </a:spcBef>
            </a:pPr>
            <a:r>
              <a:rPr spc="-10" dirty="0"/>
              <a:t>МЕРЫ </a:t>
            </a:r>
            <a:r>
              <a:rPr spc="-35" dirty="0"/>
              <a:t>ПОДДЕРЖКИ </a:t>
            </a:r>
            <a:r>
              <a:rPr spc="-15" dirty="0"/>
              <a:t>ДЛЯ </a:t>
            </a:r>
            <a:r>
              <a:rPr spc="-35" dirty="0"/>
              <a:t>УПРАВЛЯЮЩИХ </a:t>
            </a:r>
            <a:r>
              <a:rPr spc="-30" dirty="0"/>
              <a:t> КОМПАНИЙ </a:t>
            </a:r>
            <a:r>
              <a:rPr spc="-5" dirty="0"/>
              <a:t>И </a:t>
            </a:r>
            <a:r>
              <a:rPr spc="-30" dirty="0"/>
              <a:t>РЕЗИДЕНТОВ ИНДУСТРИАЛЬНЫХ </a:t>
            </a:r>
            <a:r>
              <a:rPr spc="-1105" dirty="0"/>
              <a:t> </a:t>
            </a:r>
            <a:r>
              <a:rPr spc="-30" dirty="0"/>
              <a:t>(ПРОМЫШЛЕННЫХ) </a:t>
            </a:r>
            <a:r>
              <a:rPr spc="-25" dirty="0"/>
              <a:t>ПАРКОВ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5081501" y="3374812"/>
            <a:ext cx="4598936" cy="15427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0"/>
              </a:spcBef>
            </a:pPr>
            <a:r>
              <a:rPr sz="1950" b="1" spc="-95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Л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140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НА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sz="1950" b="1" spc="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b="1" spc="-90" dirty="0">
                <a:solidFill>
                  <a:srgbClr val="1D1D1B"/>
                </a:solidFill>
                <a:latin typeface="Calibri"/>
                <a:cs typeface="Calibri"/>
              </a:rPr>
              <a:t>УСЛУГА</a:t>
            </a:r>
            <a:r>
              <a:rPr sz="1950" b="1" spc="-6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О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ПР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endParaRPr sz="1950" dirty="0">
              <a:latin typeface="Calibri"/>
              <a:cs typeface="Calibri"/>
            </a:endParaRPr>
          </a:p>
          <a:p>
            <a:pPr marL="12700" algn="just">
              <a:lnSpc>
                <a:spcPts val="2335"/>
              </a:lnSpc>
              <a:spcBef>
                <a:spcPts val="15"/>
              </a:spcBef>
            </a:pPr>
            <a:r>
              <a:rPr sz="1950" b="1" spc="-50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10" dirty="0">
                <a:solidFill>
                  <a:srgbClr val="1D1D1B"/>
                </a:solidFill>
                <a:latin typeface="Calibri"/>
                <a:cs typeface="Calibri"/>
              </a:rPr>
              <a:t>Т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Ч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Т</a:t>
            </a:r>
            <a:r>
              <a:rPr sz="1950" b="1" spc="-15" dirty="0">
                <a:solidFill>
                  <a:srgbClr val="1D1D1B"/>
                </a:solidFill>
                <a:latin typeface="Calibri"/>
                <a:cs typeface="Calibri"/>
              </a:rPr>
              <a:t>Н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ЫХ</a:t>
            </a:r>
            <a:r>
              <a:rPr sz="1950" b="1" spc="-114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70" dirty="0">
                <a:solidFill>
                  <a:srgbClr val="1D1D1B"/>
                </a:solidFill>
                <a:latin typeface="Calibri"/>
                <a:cs typeface="Calibri"/>
              </a:rPr>
              <a:t>Д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ОК</a:t>
            </a:r>
            <a:r>
              <a:rPr sz="1950" b="1" spc="-40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35" dirty="0">
                <a:solidFill>
                  <a:srgbClr val="1D1D1B"/>
                </a:solidFill>
                <a:latin typeface="Calibri"/>
                <a:cs typeface="Calibri"/>
              </a:rPr>
              <a:t>Н</a:t>
            </a:r>
            <a:r>
              <a:rPr sz="1950" b="1" spc="-85" dirty="0">
                <a:solidFill>
                  <a:srgbClr val="1D1D1B"/>
                </a:solidFill>
                <a:latin typeface="Calibri"/>
                <a:cs typeface="Calibri"/>
              </a:rPr>
              <a:t>Т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В</a:t>
            </a:r>
            <a:r>
              <a:rPr sz="1950" b="1" spc="3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ПО</a:t>
            </a:r>
            <a:endParaRPr sz="1950" dirty="0">
              <a:latin typeface="Calibri"/>
              <a:cs typeface="Calibri"/>
            </a:endParaRPr>
          </a:p>
          <a:p>
            <a:pPr marL="12700" marR="373380" algn="just">
              <a:lnSpc>
                <a:spcPts val="2350"/>
              </a:lnSpc>
              <a:spcBef>
                <a:spcPts val="65"/>
              </a:spcBef>
            </a:pP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ЗАКЛЮЧЕНИЮ</a:t>
            </a:r>
            <a:r>
              <a:rPr sz="1950" b="1" spc="-40" dirty="0">
                <a:solidFill>
                  <a:srgbClr val="1D1D1B"/>
                </a:solidFill>
                <a:latin typeface="Calibri"/>
                <a:cs typeface="Calibri"/>
              </a:rPr>
              <a:t> СОГЛАШЕНИЯ</a:t>
            </a:r>
            <a:endParaRPr lang="ru-RU" sz="1950" b="1" spc="-40" dirty="0">
              <a:solidFill>
                <a:srgbClr val="1D1D1B"/>
              </a:solidFill>
              <a:latin typeface="Calibri"/>
              <a:cs typeface="Calibri"/>
            </a:endParaRPr>
          </a:p>
          <a:p>
            <a:pPr marL="12700" marR="373380" algn="just">
              <a:lnSpc>
                <a:spcPts val="2350"/>
              </a:lnSpc>
              <a:spcBef>
                <a:spcPts val="65"/>
              </a:spcBef>
            </a:pP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 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НИСТ</a:t>
            </a:r>
            <a:r>
              <a:rPr sz="1950" b="1" spc="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РСТ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В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ОМ</a:t>
            </a:r>
            <a:r>
              <a:rPr sz="1950" b="1" spc="-1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Э</a:t>
            </a:r>
            <a:r>
              <a:rPr sz="1950" b="1" spc="-70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Н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ОМИ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endParaRPr sz="1950" dirty="0">
              <a:latin typeface="Calibri"/>
              <a:cs typeface="Calibri"/>
            </a:endParaRPr>
          </a:p>
          <a:p>
            <a:pPr marL="12700" algn="just">
              <a:lnSpc>
                <a:spcPts val="2250"/>
              </a:lnSpc>
            </a:pP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sz="1950" b="1" spc="-5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СП</a:t>
            </a:r>
            <a:r>
              <a:rPr sz="1950" b="1" spc="-15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БЛИ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lang="ru-RU" sz="1950" b="1" spc="-80" dirty="0">
                <a:solidFill>
                  <a:srgbClr val="1D1D1B"/>
                </a:solidFill>
                <a:latin typeface="Calibri"/>
                <a:cs typeface="Calibri"/>
              </a:rPr>
              <a:t> ТАТАРСТАНА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041273" y="4942079"/>
            <a:ext cx="5394960" cy="315404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60375">
              <a:lnSpc>
                <a:spcPct val="100000"/>
              </a:lnSpc>
              <a:spcBef>
                <a:spcPts val="409"/>
              </a:spcBef>
            </a:pPr>
            <a:r>
              <a:rPr sz="1800" spc="-30" dirty="0">
                <a:latin typeface="Calibri"/>
                <a:cs typeface="Calibri"/>
              </a:rPr>
              <a:t>Документы:</a:t>
            </a:r>
            <a:endParaRPr sz="1800" dirty="0">
              <a:latin typeface="Calibri"/>
              <a:cs typeface="Calibri"/>
            </a:endParaRPr>
          </a:p>
          <a:p>
            <a:pPr marL="594360" indent="-134620">
              <a:lnSpc>
                <a:spcPct val="100000"/>
              </a:lnSpc>
              <a:spcBef>
                <a:spcPts val="315"/>
              </a:spcBef>
              <a:buChar char="-"/>
              <a:tabLst>
                <a:tab pos="594995" algn="l"/>
              </a:tabLst>
            </a:pPr>
            <a:r>
              <a:rPr sz="1800" dirty="0">
                <a:latin typeface="Calibri"/>
                <a:cs typeface="Calibri"/>
              </a:rPr>
              <a:t>ф</a:t>
            </a:r>
            <a:r>
              <a:rPr sz="1800" spc="10" dirty="0">
                <a:latin typeface="Calibri"/>
                <a:cs typeface="Calibri"/>
              </a:rPr>
              <a:t>о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ма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5" dirty="0">
                <a:latin typeface="Calibri"/>
                <a:cs typeface="Calibri"/>
              </a:rPr>
              <a:t>тч</a:t>
            </a:r>
            <a:r>
              <a:rPr sz="1800" spc="-15" dirty="0">
                <a:latin typeface="Calibri"/>
                <a:cs typeface="Calibri"/>
              </a:rPr>
              <a:t>ё</a:t>
            </a:r>
            <a:r>
              <a:rPr sz="1800" spc="-5" dirty="0">
                <a:latin typeface="Calibri"/>
                <a:cs typeface="Calibri"/>
              </a:rPr>
              <a:t>та,</a:t>
            </a:r>
            <a:endParaRPr sz="1800" dirty="0">
              <a:latin typeface="Calibri"/>
              <a:cs typeface="Calibri"/>
            </a:endParaRPr>
          </a:p>
          <a:p>
            <a:pPr marL="594360" indent="-134620">
              <a:lnSpc>
                <a:spcPct val="100000"/>
              </a:lnSpc>
              <a:spcBef>
                <a:spcPts val="290"/>
              </a:spcBef>
              <a:buChar char="-"/>
              <a:tabLst>
                <a:tab pos="594995" algn="l"/>
              </a:tabLst>
            </a:pPr>
            <a:r>
              <a:rPr sz="1800" spc="-30" dirty="0">
                <a:latin typeface="Calibri"/>
                <a:cs typeface="Calibri"/>
              </a:rPr>
              <a:t>бухгалтерский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баланс,</a:t>
            </a:r>
          </a:p>
          <a:p>
            <a:pPr marL="594360" indent="-134620">
              <a:lnSpc>
                <a:spcPct val="100000"/>
              </a:lnSpc>
              <a:spcBef>
                <a:spcPts val="310"/>
              </a:spcBef>
              <a:buChar char="-"/>
              <a:tabLst>
                <a:tab pos="594995" algn="l"/>
              </a:tabLst>
            </a:pPr>
            <a:r>
              <a:rPr sz="1800" spc="-10" dirty="0">
                <a:latin typeface="Calibri"/>
                <a:cs typeface="Calibri"/>
              </a:rPr>
              <a:t>отчёт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движении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денежных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средств,</a:t>
            </a:r>
            <a:endParaRPr sz="1800" dirty="0">
              <a:latin typeface="Calibri"/>
              <a:cs typeface="Calibri"/>
            </a:endParaRPr>
          </a:p>
          <a:p>
            <a:pPr marL="594360" indent="-134620">
              <a:lnSpc>
                <a:spcPct val="100000"/>
              </a:lnSpc>
              <a:spcBef>
                <a:spcPts val="290"/>
              </a:spcBef>
              <a:buChar char="-"/>
              <a:tabLst>
                <a:tab pos="594995" algn="l"/>
              </a:tabLst>
            </a:pPr>
            <a:r>
              <a:rPr sz="1800" dirty="0">
                <a:latin typeface="Calibri"/>
                <a:cs typeface="Calibri"/>
              </a:rPr>
              <a:t>п</a:t>
            </a:r>
            <a:r>
              <a:rPr sz="1800" spc="-10" dirty="0">
                <a:latin typeface="Calibri"/>
                <a:cs typeface="Calibri"/>
              </a:rPr>
              <a:t>л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30" dirty="0">
                <a:latin typeface="Calibri"/>
                <a:cs typeface="Calibri"/>
              </a:rPr>
              <a:t>т</a:t>
            </a:r>
            <a:r>
              <a:rPr sz="1800" spc="-35" dirty="0">
                <a:latin typeface="Calibri"/>
                <a:cs typeface="Calibri"/>
              </a:rPr>
              <a:t>ё</a:t>
            </a:r>
            <a:r>
              <a:rPr sz="1800" dirty="0">
                <a:latin typeface="Calibri"/>
                <a:cs typeface="Calibri"/>
              </a:rPr>
              <a:t>жные</a:t>
            </a:r>
            <a:r>
              <a:rPr sz="1800" spc="-8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д</a:t>
            </a:r>
            <a:r>
              <a:rPr sz="1800" spc="-15" dirty="0">
                <a:latin typeface="Calibri"/>
                <a:cs typeface="Calibri"/>
              </a:rPr>
              <a:t>о</a:t>
            </a:r>
            <a:r>
              <a:rPr sz="1800" spc="-20" dirty="0">
                <a:latin typeface="Calibri"/>
                <a:cs typeface="Calibri"/>
              </a:rPr>
              <a:t>к</a:t>
            </a:r>
            <a:r>
              <a:rPr sz="1800" spc="-25" dirty="0">
                <a:latin typeface="Calibri"/>
                <a:cs typeface="Calibri"/>
              </a:rPr>
              <a:t>у</a:t>
            </a:r>
            <a:r>
              <a:rPr sz="1800" spc="-20" dirty="0">
                <a:latin typeface="Calibri"/>
                <a:cs typeface="Calibri"/>
              </a:rPr>
              <a:t>м</a:t>
            </a:r>
            <a:r>
              <a:rPr sz="1800" spc="-35" dirty="0">
                <a:latin typeface="Calibri"/>
                <a:cs typeface="Calibri"/>
              </a:rPr>
              <a:t>е</a:t>
            </a:r>
            <a:r>
              <a:rPr sz="1800" spc="-30" dirty="0">
                <a:latin typeface="Calibri"/>
                <a:cs typeface="Calibri"/>
              </a:rPr>
              <a:t>нт</a:t>
            </a:r>
            <a:r>
              <a:rPr sz="1800" dirty="0">
                <a:latin typeface="Calibri"/>
                <a:cs typeface="Calibri"/>
              </a:rPr>
              <a:t>ы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</a:t>
            </a:r>
            <a:r>
              <a:rPr sz="1800" spc="-5" dirty="0">
                <a:latin typeface="Calibri"/>
                <a:cs typeface="Calibri"/>
              </a:rPr>
              <a:t>дл</a:t>
            </a:r>
            <a:r>
              <a:rPr sz="1800" dirty="0">
                <a:latin typeface="Calibri"/>
                <a:cs typeface="Calibri"/>
              </a:rPr>
              <a:t>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ИП</a:t>
            </a:r>
            <a:r>
              <a:rPr sz="1800" spc="5" dirty="0">
                <a:latin typeface="Calibri"/>
                <a:cs typeface="Calibri"/>
              </a:rPr>
              <a:t>)</a:t>
            </a:r>
            <a:r>
              <a:rPr sz="1800" dirty="0">
                <a:latin typeface="Calibri"/>
                <a:cs typeface="Calibri"/>
              </a:rPr>
              <a:t>,</a:t>
            </a:r>
          </a:p>
          <a:p>
            <a:pPr marL="12700" marR="5080" indent="447675">
              <a:lnSpc>
                <a:spcPct val="113300"/>
              </a:lnSpc>
              <a:spcBef>
                <a:spcPts val="25"/>
              </a:spcBef>
              <a:buChar char="-"/>
              <a:tabLst>
                <a:tab pos="680085" algn="l"/>
                <a:tab pos="680720" algn="l"/>
                <a:tab pos="2195195" algn="l"/>
                <a:tab pos="3091180" algn="l"/>
                <a:tab pos="3466465" algn="l"/>
              </a:tabLst>
            </a:pPr>
            <a:r>
              <a:rPr sz="1800" spc="-30" dirty="0">
                <a:latin typeface="Calibri"/>
                <a:cs typeface="Calibri"/>
              </a:rPr>
              <a:t>бухгалтерская	</a:t>
            </a:r>
            <a:r>
              <a:rPr sz="1800" spc="-5" dirty="0">
                <a:latin typeface="Calibri"/>
                <a:cs typeface="Calibri"/>
              </a:rPr>
              <a:t>справка	</a:t>
            </a:r>
            <a:r>
              <a:rPr sz="1800" spc="15" dirty="0">
                <a:latin typeface="Calibri"/>
                <a:cs typeface="Calibri"/>
              </a:rPr>
              <a:t>об	</a:t>
            </a:r>
            <a:r>
              <a:rPr sz="1800" spc="-5" dirty="0">
                <a:latin typeface="Calibri"/>
                <a:cs typeface="Calibri"/>
              </a:rPr>
              <a:t>объеме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35" dirty="0">
                <a:latin typeface="Calibri"/>
                <a:cs typeface="Calibri"/>
              </a:rPr>
              <a:t>вложенных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инвестиций,</a:t>
            </a:r>
          </a:p>
          <a:p>
            <a:pPr marL="594360" indent="-134620">
              <a:lnSpc>
                <a:spcPct val="100000"/>
              </a:lnSpc>
              <a:spcBef>
                <a:spcPts val="315"/>
              </a:spcBef>
              <a:buChar char="-"/>
              <a:tabLst>
                <a:tab pos="594995" algn="l"/>
              </a:tabLst>
            </a:pPr>
            <a:r>
              <a:rPr sz="1800" spc="-5" dirty="0">
                <a:latin typeface="Calibri"/>
                <a:cs typeface="Calibri"/>
              </a:rPr>
              <a:t>С</a:t>
            </a:r>
            <a:r>
              <a:rPr sz="1800" spc="5" dirty="0">
                <a:latin typeface="Calibri"/>
                <a:cs typeface="Calibri"/>
              </a:rPr>
              <a:t>З</a:t>
            </a:r>
            <a:r>
              <a:rPr sz="1800" dirty="0">
                <a:latin typeface="Calibri"/>
                <a:cs typeface="Calibri"/>
              </a:rPr>
              <a:t>ВМ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(с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35" dirty="0">
                <a:latin typeface="Calibri"/>
                <a:cs typeface="Calibri"/>
              </a:rPr>
              <a:t>е</a:t>
            </a:r>
            <a:r>
              <a:rPr sz="1800" spc="-20" dirty="0">
                <a:latin typeface="Calibri"/>
                <a:cs typeface="Calibri"/>
              </a:rPr>
              <a:t>д</a:t>
            </a:r>
            <a:r>
              <a:rPr sz="1800" spc="-10" dirty="0">
                <a:latin typeface="Calibri"/>
                <a:cs typeface="Calibri"/>
              </a:rPr>
              <a:t>е</a:t>
            </a:r>
            <a:r>
              <a:rPr sz="1800" dirty="0">
                <a:latin typeface="Calibri"/>
                <a:cs typeface="Calibri"/>
              </a:rPr>
              <a:t>н</a:t>
            </a:r>
            <a:r>
              <a:rPr sz="1800" spc="5" dirty="0">
                <a:latin typeface="Calibri"/>
                <a:cs typeface="Calibri"/>
              </a:rPr>
              <a:t>и</a:t>
            </a:r>
            <a:r>
              <a:rPr sz="1800" dirty="0">
                <a:latin typeface="Calibri"/>
                <a:cs typeface="Calibri"/>
              </a:rPr>
              <a:t>я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з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5" dirty="0">
                <a:latin typeface="Calibri"/>
                <a:cs typeface="Calibri"/>
              </a:rPr>
              <a:t>с</a:t>
            </a:r>
            <a:r>
              <a:rPr sz="1800" spc="-5" dirty="0">
                <a:latin typeface="Calibri"/>
                <a:cs typeface="Calibri"/>
              </a:rPr>
              <a:t>т</a:t>
            </a:r>
            <a:r>
              <a:rPr sz="1800" spc="-10" dirty="0">
                <a:latin typeface="Calibri"/>
                <a:cs typeface="Calibri"/>
              </a:rPr>
              <a:t>р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35" dirty="0">
                <a:latin typeface="Calibri"/>
                <a:cs typeface="Calibri"/>
              </a:rPr>
              <a:t>х</a:t>
            </a:r>
            <a:r>
              <a:rPr sz="1800" spc="5" dirty="0">
                <a:latin typeface="Calibri"/>
                <a:cs typeface="Calibri"/>
              </a:rPr>
              <a:t>о</a:t>
            </a:r>
            <a:r>
              <a:rPr sz="1800" dirty="0">
                <a:latin typeface="Calibri"/>
                <a:cs typeface="Calibri"/>
              </a:rPr>
              <a:t>ванных</a:t>
            </a:r>
            <a:r>
              <a:rPr sz="1800" spc="-1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л</a:t>
            </a:r>
            <a:r>
              <a:rPr sz="1800" spc="5" dirty="0">
                <a:latin typeface="Calibri"/>
                <a:cs typeface="Calibri"/>
              </a:rPr>
              <a:t>иц</a:t>
            </a:r>
            <a:r>
              <a:rPr sz="1800" dirty="0">
                <a:latin typeface="Calibri"/>
                <a:cs typeface="Calibri"/>
              </a:rPr>
              <a:t>а</a:t>
            </a:r>
            <a:r>
              <a:rPr sz="1800" spc="-10" dirty="0">
                <a:latin typeface="Calibri"/>
                <a:cs typeface="Calibri"/>
              </a:rPr>
              <a:t>х</a:t>
            </a:r>
            <a:r>
              <a:rPr sz="1800" dirty="0">
                <a:latin typeface="Calibri"/>
                <a:cs typeface="Calibri"/>
              </a:rPr>
              <a:t>)</a:t>
            </a:r>
          </a:p>
          <a:p>
            <a:pPr marL="12700" marR="48260" indent="447675">
              <a:lnSpc>
                <a:spcPts val="2470"/>
              </a:lnSpc>
              <a:spcBef>
                <a:spcPts val="80"/>
              </a:spcBef>
              <a:tabLst>
                <a:tab pos="1271270" algn="l"/>
                <a:tab pos="2609215" algn="l"/>
                <a:tab pos="3758565" algn="l"/>
                <a:tab pos="4389755" algn="l"/>
              </a:tabLst>
            </a:pPr>
            <a:r>
              <a:rPr sz="1800" b="1" i="1" spc="-40" dirty="0">
                <a:latin typeface="Calibri"/>
                <a:cs typeface="Calibri"/>
              </a:rPr>
              <a:t>Услугу	</a:t>
            </a:r>
            <a:r>
              <a:rPr sz="1800" b="1" i="1" spc="-20" dirty="0">
                <a:latin typeface="Calibri"/>
                <a:cs typeface="Calibri"/>
              </a:rPr>
              <a:t>необходимо	</a:t>
            </a:r>
            <a:r>
              <a:rPr sz="1800" b="1" i="1" spc="-15" dirty="0">
                <a:latin typeface="Calibri"/>
                <a:cs typeface="Calibri"/>
              </a:rPr>
              <a:t>получить	</a:t>
            </a:r>
            <a:r>
              <a:rPr sz="1800" b="1" i="1" dirty="0">
                <a:latin typeface="Calibri"/>
                <a:cs typeface="Calibri"/>
              </a:rPr>
              <a:t>очно	в</a:t>
            </a:r>
            <a:r>
              <a:rPr sz="1800" b="1" i="1" spc="-8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центре </a:t>
            </a:r>
            <a:r>
              <a:rPr sz="1800" b="1" i="1" spc="-39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кластерного</a:t>
            </a:r>
            <a:r>
              <a:rPr sz="1800" b="1" i="1" spc="-8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развития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9226" y="4529408"/>
            <a:ext cx="4516755" cy="465137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1800" spc="-25" dirty="0">
                <a:latin typeface="Calibri"/>
                <a:cs typeface="Calibri"/>
              </a:rPr>
              <a:t>Документы: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800" spc="-5" dirty="0">
                <a:latin typeface="Calibri"/>
                <a:cs typeface="Calibri"/>
              </a:rPr>
              <a:t>-заявление,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800" spc="-10" dirty="0">
                <a:latin typeface="Calibri"/>
                <a:cs typeface="Calibri"/>
              </a:rPr>
              <a:t>-учредительные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документы,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4"/>
              </a:spcBef>
            </a:pPr>
            <a:r>
              <a:rPr sz="1800" spc="-5" dirty="0">
                <a:latin typeface="Calibri"/>
                <a:cs typeface="Calibri"/>
              </a:rPr>
              <a:t>-копия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паспорта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для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ИП,</a:t>
            </a:r>
          </a:p>
          <a:p>
            <a:pPr marL="12700" marR="1130300">
              <a:lnSpc>
                <a:spcPct val="100000"/>
              </a:lnSpc>
              <a:spcBef>
                <a:spcPts val="409"/>
              </a:spcBef>
            </a:pPr>
            <a:r>
              <a:rPr sz="1800" spc="-5" dirty="0">
                <a:latin typeface="Calibri"/>
                <a:cs typeface="Calibri"/>
              </a:rPr>
              <a:t>-документы </a:t>
            </a:r>
            <a:r>
              <a:rPr sz="1800" dirty="0">
                <a:latin typeface="Calibri"/>
                <a:cs typeface="Calibri"/>
              </a:rPr>
              <a:t>об </a:t>
            </a:r>
            <a:r>
              <a:rPr sz="1800" spc="-5" dirty="0">
                <a:latin typeface="Calibri"/>
                <a:cs typeface="Calibri"/>
              </a:rPr>
              <a:t>осуществлении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технологического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присоединения;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800" spc="-5" dirty="0">
                <a:latin typeface="Calibri"/>
                <a:cs typeface="Calibri"/>
              </a:rPr>
              <a:t>-копии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договор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права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пользования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землёй,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концепция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промышленного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парка,</a:t>
            </a:r>
            <a:endParaRPr sz="1800" dirty="0">
              <a:latin typeface="Calibri"/>
              <a:cs typeface="Calibri"/>
            </a:endParaRPr>
          </a:p>
          <a:p>
            <a:pPr marL="12700" marR="354965">
              <a:lnSpc>
                <a:spcPct val="100000"/>
              </a:lnSpc>
              <a:spcBef>
                <a:spcPts val="385"/>
              </a:spcBef>
            </a:pPr>
            <a:r>
              <a:rPr sz="1800" spc="-5" dirty="0">
                <a:latin typeface="Calibri"/>
                <a:cs typeface="Calibri"/>
              </a:rPr>
              <a:t>-мастер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план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территории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промышленного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парка,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800" spc="-5" dirty="0">
                <a:latin typeface="Calibri"/>
                <a:cs typeface="Calibri"/>
              </a:rPr>
              <a:t>-пояснительная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записка,</a:t>
            </a:r>
            <a:endParaRPr sz="1800" dirty="0">
              <a:latin typeface="Calibri"/>
              <a:cs typeface="Calibri"/>
            </a:endParaRPr>
          </a:p>
          <a:p>
            <a:pPr marL="12700" marR="560070">
              <a:lnSpc>
                <a:spcPct val="100000"/>
              </a:lnSpc>
              <a:spcBef>
                <a:spcPts val="409"/>
              </a:spcBef>
            </a:pPr>
            <a:r>
              <a:rPr sz="1800" spc="-10" dirty="0">
                <a:latin typeface="Calibri"/>
                <a:cs typeface="Calibri"/>
              </a:rPr>
              <a:t>-соглашение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ведении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деятельности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на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территории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промышленного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парка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800" b="1" i="1" spc="-20" dirty="0">
                <a:latin typeface="Calibri"/>
                <a:cs typeface="Calibri"/>
              </a:rPr>
              <a:t>Услугу</a:t>
            </a:r>
            <a:r>
              <a:rPr sz="1800" b="1" i="1" spc="10" dirty="0">
                <a:latin typeface="Calibri"/>
                <a:cs typeface="Calibri"/>
              </a:rPr>
              <a:t> </a:t>
            </a:r>
            <a:r>
              <a:rPr sz="1800" b="1" i="1" spc="-5" dirty="0">
                <a:latin typeface="Calibri"/>
                <a:cs typeface="Calibri"/>
              </a:rPr>
              <a:t>необходимо</a:t>
            </a:r>
            <a:r>
              <a:rPr sz="1800" b="1" i="1" spc="-45" dirty="0">
                <a:latin typeface="Calibri"/>
                <a:cs typeface="Calibri"/>
              </a:rPr>
              <a:t> </a:t>
            </a:r>
            <a:r>
              <a:rPr sz="1800" b="1" i="1" spc="-10" dirty="0">
                <a:latin typeface="Calibri"/>
                <a:cs typeface="Calibri"/>
              </a:rPr>
              <a:t>получить</a:t>
            </a:r>
            <a:r>
              <a:rPr sz="1800" b="1" i="1" spc="1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очно</a:t>
            </a:r>
            <a:r>
              <a:rPr sz="1800" b="1" i="1" spc="-4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в</a:t>
            </a:r>
            <a:r>
              <a:rPr sz="1800" b="1" i="1" spc="-5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центре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i="1" dirty="0">
                <a:latin typeface="Calibri"/>
                <a:cs typeface="Calibri"/>
              </a:rPr>
              <a:t>кластерного</a:t>
            </a:r>
            <a:r>
              <a:rPr sz="1800" b="1" i="1" spc="-50" dirty="0">
                <a:latin typeface="Calibri"/>
                <a:cs typeface="Calibri"/>
              </a:rPr>
              <a:t> </a:t>
            </a:r>
            <a:r>
              <a:rPr sz="1800" b="1" i="1" dirty="0">
                <a:latin typeface="Calibri"/>
                <a:cs typeface="Calibri"/>
              </a:rPr>
              <a:t>развития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19" name="object 8">
            <a:extLst>
              <a:ext uri="{FF2B5EF4-FFF2-40B4-BE49-F238E27FC236}">
                <a16:creationId xmlns:a16="http://schemas.microsoft.com/office/drawing/2014/main" id="{8847B475-5B8F-4C61-9D4C-466ADD76D6BE}"/>
              </a:ext>
            </a:extLst>
          </p:cNvPr>
          <p:cNvSpPr txBox="1"/>
          <p:nvPr/>
        </p:nvSpPr>
        <p:spPr>
          <a:xfrm>
            <a:off x="2000848" y="3449712"/>
            <a:ext cx="4060825" cy="91178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1950" b="1" spc="-95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dirty="0">
                <a:solidFill>
                  <a:srgbClr val="1D1D1B"/>
                </a:solidFill>
                <a:latin typeface="Calibri"/>
                <a:cs typeface="Calibri"/>
              </a:rPr>
              <a:t>О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Л</a:t>
            </a:r>
            <a:r>
              <a:rPr sz="1950" b="1" spc="-15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140" dirty="0">
                <a:solidFill>
                  <a:srgbClr val="1D1D1B"/>
                </a:solidFill>
                <a:latin typeface="Calibri"/>
                <a:cs typeface="Calibri"/>
              </a:rPr>
              <a:t>К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НА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Я</a:t>
            </a:r>
            <a:r>
              <a:rPr sz="1950" b="1" spc="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90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СЛ</a:t>
            </a:r>
            <a:r>
              <a:rPr sz="1950" b="1" spc="-15" dirty="0">
                <a:solidFill>
                  <a:srgbClr val="1D1D1B"/>
                </a:solidFill>
                <a:latin typeface="Calibri"/>
                <a:cs typeface="Calibri"/>
              </a:rPr>
              <a:t>У</a:t>
            </a:r>
            <a:r>
              <a:rPr sz="1950" b="1" spc="-320" dirty="0">
                <a:solidFill>
                  <a:srgbClr val="1D1D1B"/>
                </a:solidFill>
                <a:latin typeface="Calibri"/>
                <a:cs typeface="Calibri"/>
              </a:rPr>
              <a:t>Г</a:t>
            </a:r>
            <a:r>
              <a:rPr lang="ru-RU" sz="1950" b="1" spc="-3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А</a:t>
            </a:r>
            <a:r>
              <a:rPr sz="1950" b="1" spc="-6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П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О П</a:t>
            </a:r>
            <a:r>
              <a:rPr sz="1950" b="1" spc="-10" dirty="0">
                <a:solidFill>
                  <a:srgbClr val="1D1D1B"/>
                </a:solidFill>
                <a:latin typeface="Calibri"/>
                <a:cs typeface="Calibri"/>
              </a:rPr>
              <a:t>Р</a:t>
            </a:r>
            <a:r>
              <a:rPr sz="1950" b="1" spc="-25" dirty="0">
                <a:solidFill>
                  <a:srgbClr val="1D1D1B"/>
                </a:solidFill>
                <a:latin typeface="Calibri"/>
                <a:cs typeface="Calibri"/>
              </a:rPr>
              <a:t>И</a:t>
            </a:r>
            <a:r>
              <a:rPr sz="1950" b="1" spc="-20" dirty="0">
                <a:solidFill>
                  <a:srgbClr val="1D1D1B"/>
                </a:solidFill>
                <a:latin typeface="Calibri"/>
                <a:cs typeface="Calibri"/>
              </a:rPr>
              <a:t>Е</a:t>
            </a:r>
            <a:r>
              <a:rPr sz="1950" b="1" spc="-30" dirty="0">
                <a:solidFill>
                  <a:srgbClr val="1D1D1B"/>
                </a:solidFill>
                <a:latin typeface="Calibri"/>
                <a:cs typeface="Calibri"/>
              </a:rPr>
              <a:t>М</a:t>
            </a:r>
            <a:r>
              <a:rPr sz="1950" b="1" spc="-5" dirty="0">
                <a:solidFill>
                  <a:srgbClr val="1D1D1B"/>
                </a:solidFill>
                <a:latin typeface="Calibri"/>
                <a:cs typeface="Calibri"/>
              </a:rPr>
              <a:t>У  </a:t>
            </a:r>
            <a:r>
              <a:rPr sz="1950" b="1" spc="-35" dirty="0">
                <a:solidFill>
                  <a:srgbClr val="1D1D1B"/>
                </a:solidFill>
                <a:latin typeface="Calibri"/>
                <a:cs typeface="Calibri"/>
              </a:rPr>
              <a:t>ДОКУМЕНТОВ</a:t>
            </a:r>
            <a:r>
              <a:rPr lang="ru-RU" sz="1950" b="1" spc="-35" dirty="0">
                <a:solidFill>
                  <a:srgbClr val="1D1D1B"/>
                </a:solidFill>
                <a:latin typeface="Calibri"/>
                <a:cs typeface="Calibri"/>
              </a:rPr>
              <a:t> ДЛЯ АККРЕДИТАЦИИ ПРОМЫШЛЕННОГО ПАРКА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20" name="object 6">
            <a:extLst>
              <a:ext uri="{FF2B5EF4-FFF2-40B4-BE49-F238E27FC236}">
                <a16:creationId xmlns:a16="http://schemas.microsoft.com/office/drawing/2014/main" id="{0E289EFF-2888-4932-AFE4-6B6AA6301D98}"/>
              </a:ext>
            </a:extLst>
          </p:cNvPr>
          <p:cNvSpPr txBox="1"/>
          <p:nvPr/>
        </p:nvSpPr>
        <p:spPr>
          <a:xfrm>
            <a:off x="14268113" y="3516033"/>
            <a:ext cx="659765" cy="779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950" b="1" spc="-15" dirty="0">
                <a:solidFill>
                  <a:srgbClr val="E84E20"/>
                </a:solidFill>
                <a:latin typeface="Calibri"/>
                <a:cs typeface="Calibri"/>
              </a:rPr>
              <a:t>3</a:t>
            </a:r>
            <a:r>
              <a:rPr lang="ru-RU" sz="4950" b="1" spc="-15" dirty="0">
                <a:solidFill>
                  <a:srgbClr val="E84E20"/>
                </a:solidFill>
                <a:latin typeface="Calibri"/>
                <a:cs typeface="Calibri"/>
              </a:rPr>
              <a:t>2</a:t>
            </a:r>
            <a:endParaRPr sz="4950" dirty="0">
              <a:latin typeface="Calibri"/>
              <a:cs typeface="Calibri"/>
            </a:endParaRPr>
          </a:p>
        </p:txBody>
      </p:sp>
      <p:sp>
        <p:nvSpPr>
          <p:cNvPr id="21" name="object 6">
            <a:extLst>
              <a:ext uri="{FF2B5EF4-FFF2-40B4-BE49-F238E27FC236}">
                <a16:creationId xmlns:a16="http://schemas.microsoft.com/office/drawing/2014/main" id="{4F6D7678-6E41-4735-A1EC-439F338E99BF}"/>
              </a:ext>
            </a:extLst>
          </p:cNvPr>
          <p:cNvSpPr txBox="1"/>
          <p:nvPr/>
        </p:nvSpPr>
        <p:spPr>
          <a:xfrm>
            <a:off x="7380216" y="3292396"/>
            <a:ext cx="659765" cy="7791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ru-RU" sz="4950" b="1" spc="-15" dirty="0">
                <a:solidFill>
                  <a:srgbClr val="E84E20"/>
                </a:solidFill>
                <a:latin typeface="Calibri"/>
                <a:cs typeface="Calibri"/>
              </a:rPr>
              <a:t>31</a:t>
            </a:r>
            <a:endParaRPr sz="49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716" y="3523"/>
            <a:ext cx="20088860" cy="11306175"/>
          </a:xfrm>
          <a:custGeom>
            <a:avLst/>
            <a:gdLst/>
            <a:ahLst/>
            <a:cxnLst/>
            <a:rect l="l" t="t" r="r" b="b"/>
            <a:pathLst>
              <a:path w="20088860" h="11306175">
                <a:moveTo>
                  <a:pt x="20088606" y="0"/>
                </a:moveTo>
                <a:lnTo>
                  <a:pt x="0" y="0"/>
                </a:lnTo>
                <a:lnTo>
                  <a:pt x="0" y="11306048"/>
                </a:lnTo>
                <a:lnTo>
                  <a:pt x="20088606" y="11306048"/>
                </a:lnTo>
                <a:lnTo>
                  <a:pt x="20088606" y="0"/>
                </a:lnTo>
                <a:close/>
              </a:path>
            </a:pathLst>
          </a:custGeom>
          <a:solidFill>
            <a:srgbClr val="C592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03650" y="2806835"/>
            <a:ext cx="11582400" cy="6378575"/>
          </a:xfrm>
          <a:custGeom>
            <a:avLst/>
            <a:gdLst/>
            <a:ahLst/>
            <a:cxnLst/>
            <a:rect l="l" t="t" r="r" b="b"/>
            <a:pathLst>
              <a:path w="8901430" h="5459095">
                <a:moveTo>
                  <a:pt x="8901176" y="0"/>
                </a:moveTo>
                <a:lnTo>
                  <a:pt x="518287" y="0"/>
                </a:lnTo>
                <a:lnTo>
                  <a:pt x="0" y="900683"/>
                </a:lnTo>
                <a:lnTo>
                  <a:pt x="0" y="5458841"/>
                </a:lnTo>
                <a:lnTo>
                  <a:pt x="8382762" y="5458841"/>
                </a:lnTo>
                <a:lnTo>
                  <a:pt x="8901176" y="4558157"/>
                </a:lnTo>
                <a:lnTo>
                  <a:pt x="89011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52694" y="3408694"/>
            <a:ext cx="1192276" cy="9387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lang="ru-RU" sz="6000" b="1" spc="10" dirty="0">
                <a:solidFill>
                  <a:srgbClr val="E84E21"/>
                </a:solidFill>
                <a:latin typeface="Calibri"/>
                <a:cs typeface="Calibri"/>
              </a:rPr>
              <a:t>33</a:t>
            </a:r>
            <a:endParaRPr sz="6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9451" y="4873070"/>
            <a:ext cx="10363199" cy="289649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60375">
              <a:spcBef>
                <a:spcPts val="425"/>
              </a:spcBef>
            </a:pPr>
            <a:r>
              <a:rPr sz="2400" spc="5" dirty="0">
                <a:cs typeface="Times New Roman"/>
              </a:rPr>
              <a:t>Основные</a:t>
            </a:r>
            <a:r>
              <a:rPr sz="2400" spc="-70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условия </a:t>
            </a:r>
            <a:r>
              <a:rPr sz="2400" dirty="0">
                <a:cs typeface="Times New Roman"/>
              </a:rPr>
              <a:t>предоставления</a:t>
            </a:r>
            <a:r>
              <a:rPr sz="2400" spc="-30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поручительств:</a:t>
            </a:r>
            <a:endParaRPr sz="2400" dirty="0">
              <a:cs typeface="Times New Roman"/>
            </a:endParaRPr>
          </a:p>
          <a:p>
            <a:pPr marL="355600" indent="-342900">
              <a:spcBef>
                <a:spcPts val="325"/>
              </a:spcBef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2400" spc="-30" dirty="0">
                <a:cs typeface="Times New Roman"/>
              </a:rPr>
              <a:t>сумма</a:t>
            </a:r>
            <a:r>
              <a:rPr sz="2400" spc="45" dirty="0">
                <a:cs typeface="Times New Roman"/>
              </a:rPr>
              <a:t> </a:t>
            </a:r>
            <a:r>
              <a:rPr sz="2400" spc="-10" dirty="0">
                <a:cs typeface="Times New Roman"/>
              </a:rPr>
              <a:t>поручительства</a:t>
            </a:r>
            <a:r>
              <a:rPr sz="2400" spc="50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–</a:t>
            </a:r>
            <a:r>
              <a:rPr sz="2400" spc="10" dirty="0">
                <a:cs typeface="Times New Roman"/>
              </a:rPr>
              <a:t> </a:t>
            </a:r>
            <a:r>
              <a:rPr sz="2400" spc="-10" dirty="0">
                <a:cs typeface="Times New Roman"/>
              </a:rPr>
              <a:t>до</a:t>
            </a:r>
            <a:r>
              <a:rPr sz="2400" spc="-25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70</a:t>
            </a:r>
            <a:r>
              <a:rPr sz="2400" spc="10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млн</a:t>
            </a:r>
            <a:r>
              <a:rPr sz="2400" spc="-10" dirty="0">
                <a:cs typeface="Times New Roman"/>
              </a:rPr>
              <a:t> </a:t>
            </a:r>
            <a:r>
              <a:rPr sz="2400" spc="-30" dirty="0">
                <a:cs typeface="Times New Roman"/>
              </a:rPr>
              <a:t>руб.;</a:t>
            </a:r>
            <a:endParaRPr sz="2400" dirty="0">
              <a:cs typeface="Times New Roman"/>
            </a:endParaRPr>
          </a:p>
          <a:p>
            <a:pPr marL="355600" indent="-342900">
              <a:spcBef>
                <a:spcPts val="325"/>
              </a:spcBef>
              <a:buFont typeface="Symbol"/>
              <a:buChar char=""/>
              <a:tabLst>
                <a:tab pos="354965" algn="l"/>
                <a:tab pos="355600" algn="l"/>
              </a:tabLst>
            </a:pPr>
            <a:r>
              <a:rPr sz="2400" spc="-5" dirty="0">
                <a:cs typeface="Times New Roman"/>
              </a:rPr>
              <a:t>доля</a:t>
            </a:r>
            <a:r>
              <a:rPr sz="2400" spc="235" dirty="0">
                <a:cs typeface="Times New Roman"/>
              </a:rPr>
              <a:t> </a:t>
            </a:r>
            <a:r>
              <a:rPr sz="2400" spc="-15" dirty="0">
                <a:cs typeface="Times New Roman"/>
              </a:rPr>
              <a:t>поручительства</a:t>
            </a:r>
            <a:r>
              <a:rPr sz="2400" spc="240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–</a:t>
            </a:r>
            <a:r>
              <a:rPr sz="2400" spc="235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не</a:t>
            </a:r>
            <a:r>
              <a:rPr sz="2400" spc="229" dirty="0">
                <a:cs typeface="Times New Roman"/>
              </a:rPr>
              <a:t> </a:t>
            </a:r>
            <a:r>
              <a:rPr sz="2400" spc="-10" dirty="0">
                <a:cs typeface="Times New Roman"/>
              </a:rPr>
              <a:t>более</a:t>
            </a:r>
            <a:r>
              <a:rPr sz="2400" spc="225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70%</a:t>
            </a:r>
            <a:r>
              <a:rPr sz="2400" spc="180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от</a:t>
            </a:r>
            <a:r>
              <a:rPr sz="2400" spc="235" dirty="0">
                <a:cs typeface="Times New Roman"/>
              </a:rPr>
              <a:t> </a:t>
            </a:r>
            <a:r>
              <a:rPr sz="2400" spc="-20" dirty="0">
                <a:cs typeface="Times New Roman"/>
              </a:rPr>
              <a:t>суммы</a:t>
            </a:r>
            <a:r>
              <a:rPr sz="2400" spc="254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кредита,</a:t>
            </a:r>
            <a:r>
              <a:rPr sz="2400" spc="235" dirty="0">
                <a:cs typeface="Times New Roman"/>
              </a:rPr>
              <a:t> </a:t>
            </a:r>
            <a:r>
              <a:rPr sz="2400" spc="-25" dirty="0">
                <a:cs typeface="Times New Roman"/>
              </a:rPr>
              <a:t>банковской</a:t>
            </a:r>
            <a:endParaRPr sz="2400" dirty="0">
              <a:cs typeface="Times New Roman"/>
            </a:endParaRPr>
          </a:p>
          <a:p>
            <a:pPr marL="355600">
              <a:spcBef>
                <a:spcPts val="325"/>
              </a:spcBef>
            </a:pPr>
            <a:r>
              <a:rPr sz="2400" dirty="0">
                <a:cs typeface="Times New Roman"/>
              </a:rPr>
              <a:t>гарантии.</a:t>
            </a:r>
          </a:p>
          <a:p>
            <a:pPr marL="355600" marR="7620" indent="-342900" algn="just">
              <a:lnSpc>
                <a:spcPct val="115100"/>
              </a:lnSpc>
              <a:buFont typeface="Symbol"/>
              <a:buChar char=""/>
              <a:tabLst>
                <a:tab pos="355600" algn="l"/>
              </a:tabLst>
            </a:pPr>
            <a:r>
              <a:rPr sz="2400" spc="-15" dirty="0">
                <a:cs typeface="Times New Roman"/>
              </a:rPr>
              <a:t>комиссия</a:t>
            </a:r>
            <a:r>
              <a:rPr sz="2400" spc="-10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-</a:t>
            </a:r>
            <a:r>
              <a:rPr sz="2400" spc="5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1</a:t>
            </a:r>
            <a:r>
              <a:rPr sz="2400" spc="5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%</a:t>
            </a:r>
            <a:r>
              <a:rPr sz="2400" spc="5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от</a:t>
            </a:r>
            <a:r>
              <a:rPr sz="2400" spc="5" dirty="0">
                <a:cs typeface="Times New Roman"/>
              </a:rPr>
              <a:t> </a:t>
            </a:r>
            <a:r>
              <a:rPr sz="2400" spc="-20" dirty="0">
                <a:cs typeface="Times New Roman"/>
              </a:rPr>
              <a:t>суммы</a:t>
            </a:r>
            <a:r>
              <a:rPr sz="2400" spc="-15" dirty="0">
                <a:cs typeface="Times New Roman"/>
              </a:rPr>
              <a:t> </a:t>
            </a:r>
            <a:r>
              <a:rPr sz="2400" spc="-10" dirty="0" err="1">
                <a:cs typeface="Times New Roman"/>
              </a:rPr>
              <a:t>предоставляемого</a:t>
            </a:r>
            <a:r>
              <a:rPr sz="2400" spc="430" dirty="0">
                <a:cs typeface="Times New Roman"/>
              </a:rPr>
              <a:t> </a:t>
            </a:r>
            <a:r>
              <a:rPr sz="2400" spc="-15" dirty="0" err="1">
                <a:cs typeface="Times New Roman"/>
              </a:rPr>
              <a:t>поручительства</a:t>
            </a:r>
            <a:endParaRPr lang="ru-RU" sz="2400" spc="-15" dirty="0">
              <a:cs typeface="Times New Roman"/>
            </a:endParaRPr>
          </a:p>
          <a:p>
            <a:pPr marL="355600" marR="7620" indent="-342900" algn="just">
              <a:lnSpc>
                <a:spcPct val="115100"/>
              </a:lnSpc>
              <a:buFont typeface="Symbol"/>
              <a:buChar char=""/>
              <a:tabLst>
                <a:tab pos="355600" algn="l"/>
              </a:tabLst>
            </a:pPr>
            <a:r>
              <a:rPr sz="2400" spc="420" dirty="0">
                <a:cs typeface="Times New Roman"/>
              </a:rPr>
              <a:t> </a:t>
            </a:r>
            <a:r>
              <a:rPr sz="2400" spc="10" dirty="0">
                <a:cs typeface="Times New Roman"/>
              </a:rPr>
              <a:t>(в </a:t>
            </a:r>
            <a:r>
              <a:rPr sz="2400" spc="15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рамках</a:t>
            </a:r>
            <a:r>
              <a:rPr sz="2400" dirty="0">
                <a:cs typeface="Times New Roman"/>
              </a:rPr>
              <a:t> специальных</a:t>
            </a:r>
            <a:r>
              <a:rPr sz="2400" spc="5" dirty="0">
                <a:cs typeface="Times New Roman"/>
              </a:rPr>
              <a:t> </a:t>
            </a:r>
            <a:r>
              <a:rPr sz="2400" spc="-20" dirty="0">
                <a:cs typeface="Times New Roman"/>
              </a:rPr>
              <a:t>продуктов</a:t>
            </a:r>
            <a:r>
              <a:rPr sz="2400" spc="-15" dirty="0">
                <a:cs typeface="Times New Roman"/>
              </a:rPr>
              <a:t> </a:t>
            </a:r>
            <a:r>
              <a:rPr sz="2400" spc="-10" dirty="0">
                <a:cs typeface="Times New Roman"/>
              </a:rPr>
              <a:t>Гарфонда</a:t>
            </a:r>
            <a:r>
              <a:rPr sz="2400" spc="434" dirty="0">
                <a:cs typeface="Times New Roman"/>
              </a:rPr>
              <a:t> </a:t>
            </a:r>
            <a:r>
              <a:rPr sz="2400" dirty="0">
                <a:cs typeface="Times New Roman"/>
              </a:rPr>
              <a:t>РТ</a:t>
            </a:r>
            <a:r>
              <a:rPr sz="2400" spc="455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предусмотрена </a:t>
            </a:r>
            <a:r>
              <a:rPr sz="2400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льготная</a:t>
            </a:r>
            <a:r>
              <a:rPr sz="2400" spc="-55" dirty="0">
                <a:cs typeface="Times New Roman"/>
              </a:rPr>
              <a:t> </a:t>
            </a:r>
            <a:r>
              <a:rPr sz="2400" spc="-5" dirty="0">
                <a:cs typeface="Times New Roman"/>
              </a:rPr>
              <a:t>ставка</a:t>
            </a:r>
            <a:r>
              <a:rPr sz="2400" spc="10" dirty="0">
                <a:cs typeface="Times New Roman"/>
              </a:rPr>
              <a:t> </a:t>
            </a:r>
            <a:r>
              <a:rPr sz="2400" spc="-10" dirty="0">
                <a:cs typeface="Times New Roman"/>
              </a:rPr>
              <a:t>комиссии).</a:t>
            </a:r>
            <a:endParaRPr sz="2400" dirty="0"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610836" y="8790559"/>
            <a:ext cx="2491740" cy="2491740"/>
          </a:xfrm>
          <a:custGeom>
            <a:avLst/>
            <a:gdLst/>
            <a:ahLst/>
            <a:cxnLst/>
            <a:rect l="l" t="t" r="r" b="b"/>
            <a:pathLst>
              <a:path w="2491740" h="2491740">
                <a:moveTo>
                  <a:pt x="2491612" y="0"/>
                </a:moveTo>
                <a:lnTo>
                  <a:pt x="0" y="2491372"/>
                </a:lnTo>
                <a:lnTo>
                  <a:pt x="2491612" y="2491372"/>
                </a:lnTo>
                <a:lnTo>
                  <a:pt x="2491612" y="0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" y="3430"/>
            <a:ext cx="2519045" cy="2519045"/>
          </a:xfrm>
          <a:custGeom>
            <a:avLst/>
            <a:gdLst/>
            <a:ahLst/>
            <a:cxnLst/>
            <a:rect l="l" t="t" r="r" b="b"/>
            <a:pathLst>
              <a:path w="2519045" h="2519045">
                <a:moveTo>
                  <a:pt x="2518537" y="0"/>
                </a:moveTo>
                <a:lnTo>
                  <a:pt x="0" y="0"/>
                </a:lnTo>
                <a:lnTo>
                  <a:pt x="0" y="2518918"/>
                </a:lnTo>
                <a:lnTo>
                  <a:pt x="2518537" y="0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157775" y="86181"/>
            <a:ext cx="13315315" cy="1538241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985135" marR="5080" indent="-2972435">
              <a:spcBef>
                <a:spcPts val="114"/>
              </a:spcBef>
            </a:pPr>
            <a:r>
              <a:rPr spc="5" dirty="0"/>
              <a:t>МЕРЫ</a:t>
            </a:r>
            <a:r>
              <a:rPr spc="-110" dirty="0"/>
              <a:t> </a:t>
            </a:r>
            <a:r>
              <a:rPr spc="-25" dirty="0"/>
              <a:t>ПОДДЕРЖКИ</a:t>
            </a:r>
            <a:r>
              <a:rPr spc="-195" dirty="0"/>
              <a:t> </a:t>
            </a:r>
            <a:r>
              <a:rPr spc="-10" dirty="0"/>
              <a:t>НО</a:t>
            </a:r>
            <a:r>
              <a:rPr spc="-105" dirty="0"/>
              <a:t> </a:t>
            </a:r>
            <a:r>
              <a:rPr spc="-25" dirty="0"/>
              <a:t>«ГАРАНТИЙНЫЙ</a:t>
            </a:r>
            <a:r>
              <a:rPr spc="-190" dirty="0"/>
              <a:t> </a:t>
            </a:r>
            <a:r>
              <a:rPr spc="-20" dirty="0"/>
              <a:t>ФОНД </a:t>
            </a:r>
            <a:r>
              <a:rPr spc="-1105" dirty="0"/>
              <a:t> </a:t>
            </a:r>
            <a:r>
              <a:rPr spc="-25" dirty="0"/>
              <a:t>РЕСПУБЛИКИ</a:t>
            </a:r>
            <a:r>
              <a:rPr spc="-185" dirty="0"/>
              <a:t> </a:t>
            </a:r>
            <a:r>
              <a:rPr spc="-30" dirty="0"/>
              <a:t>ТАТАРСТАН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061110" y="9635617"/>
            <a:ext cx="2211070" cy="61468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>
              <a:lnSpc>
                <a:spcPts val="2300"/>
              </a:lnSpc>
              <a:spcBef>
                <a:spcPts val="200"/>
              </a:spcBef>
            </a:pPr>
            <a:r>
              <a:rPr sz="1950" spc="-60" dirty="0">
                <a:solidFill>
                  <a:srgbClr val="672D17"/>
                </a:solidFill>
                <a:latin typeface="Calibri"/>
                <a:cs typeface="Calibri"/>
              </a:rPr>
              <a:t>Ц</a:t>
            </a:r>
            <a:r>
              <a:rPr sz="1950" spc="-50" dirty="0">
                <a:solidFill>
                  <a:srgbClr val="672D17"/>
                </a:solidFill>
                <a:latin typeface="Calibri"/>
                <a:cs typeface="Calibri"/>
              </a:rPr>
              <a:t>и</a:t>
            </a:r>
            <a:r>
              <a:rPr sz="1950" spc="-35" dirty="0">
                <a:solidFill>
                  <a:srgbClr val="672D17"/>
                </a:solidFill>
                <a:latin typeface="Calibri"/>
                <a:cs typeface="Calibri"/>
              </a:rPr>
              <a:t>ф</a:t>
            </a:r>
            <a:r>
              <a:rPr sz="1950" spc="-55" dirty="0">
                <a:solidFill>
                  <a:srgbClr val="672D17"/>
                </a:solidFill>
                <a:latin typeface="Calibri"/>
                <a:cs typeface="Calibri"/>
              </a:rPr>
              <a:t>р</a:t>
            </a:r>
            <a:r>
              <a:rPr sz="1950" spc="-60" dirty="0">
                <a:solidFill>
                  <a:srgbClr val="672D17"/>
                </a:solidFill>
                <a:latin typeface="Calibri"/>
                <a:cs typeface="Calibri"/>
              </a:rPr>
              <a:t>о</a:t>
            </a:r>
            <a:r>
              <a:rPr sz="1950" spc="-40" dirty="0">
                <a:solidFill>
                  <a:srgbClr val="672D17"/>
                </a:solidFill>
                <a:latin typeface="Calibri"/>
                <a:cs typeface="Calibri"/>
              </a:rPr>
              <a:t>ва</a:t>
            </a:r>
            <a:r>
              <a:rPr sz="1950" spc="-5" dirty="0">
                <a:solidFill>
                  <a:srgbClr val="672D17"/>
                </a:solidFill>
                <a:latin typeface="Calibri"/>
                <a:cs typeface="Calibri"/>
              </a:rPr>
              <a:t>я</a:t>
            </a:r>
            <a:r>
              <a:rPr sz="1950" spc="-105" dirty="0">
                <a:solidFill>
                  <a:srgbClr val="672D17"/>
                </a:solidFill>
                <a:latin typeface="Calibri"/>
                <a:cs typeface="Calibri"/>
              </a:rPr>
              <a:t> </a:t>
            </a:r>
            <a:r>
              <a:rPr sz="1950" spc="-45" dirty="0">
                <a:solidFill>
                  <a:srgbClr val="672D17"/>
                </a:solidFill>
                <a:latin typeface="Calibri"/>
                <a:cs typeface="Calibri"/>
              </a:rPr>
              <a:t>п</a:t>
            </a:r>
            <a:r>
              <a:rPr sz="1950" spc="-25" dirty="0">
                <a:solidFill>
                  <a:srgbClr val="672D17"/>
                </a:solidFill>
                <a:latin typeface="Calibri"/>
                <a:cs typeface="Calibri"/>
              </a:rPr>
              <a:t>л</a:t>
            </a:r>
            <a:r>
              <a:rPr sz="1950" spc="-40" dirty="0">
                <a:solidFill>
                  <a:srgbClr val="672D17"/>
                </a:solidFill>
                <a:latin typeface="Calibri"/>
                <a:cs typeface="Calibri"/>
              </a:rPr>
              <a:t>а</a:t>
            </a:r>
            <a:r>
              <a:rPr sz="1950" spc="-110" dirty="0">
                <a:solidFill>
                  <a:srgbClr val="672D17"/>
                </a:solidFill>
                <a:latin typeface="Calibri"/>
                <a:cs typeface="Calibri"/>
              </a:rPr>
              <a:t>т</a:t>
            </a:r>
            <a:r>
              <a:rPr sz="1950" spc="-35" dirty="0">
                <a:solidFill>
                  <a:srgbClr val="672D17"/>
                </a:solidFill>
                <a:latin typeface="Calibri"/>
                <a:cs typeface="Calibri"/>
              </a:rPr>
              <a:t>ф</a:t>
            </a:r>
            <a:r>
              <a:rPr sz="1950" spc="-60" dirty="0">
                <a:solidFill>
                  <a:srgbClr val="672D17"/>
                </a:solidFill>
                <a:latin typeface="Calibri"/>
                <a:cs typeface="Calibri"/>
              </a:rPr>
              <a:t>о</a:t>
            </a:r>
            <a:r>
              <a:rPr sz="1950" spc="-55" dirty="0">
                <a:solidFill>
                  <a:srgbClr val="672D17"/>
                </a:solidFill>
                <a:latin typeface="Calibri"/>
                <a:cs typeface="Calibri"/>
              </a:rPr>
              <a:t>р</a:t>
            </a:r>
            <a:r>
              <a:rPr sz="1950" spc="-60" dirty="0">
                <a:solidFill>
                  <a:srgbClr val="672D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D17"/>
                </a:solidFill>
                <a:latin typeface="Calibri"/>
                <a:cs typeface="Calibri"/>
              </a:rPr>
              <a:t>а  </a:t>
            </a:r>
            <a:r>
              <a:rPr sz="1950" spc="-35" dirty="0">
                <a:solidFill>
                  <a:srgbClr val="672D17"/>
                </a:solidFill>
                <a:latin typeface="Calibri"/>
                <a:cs typeface="Calibri"/>
              </a:rPr>
              <a:t>МСП.РФ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24042" y="3222626"/>
            <a:ext cx="8686798" cy="1478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b="1" spc="-10" dirty="0">
                <a:latin typeface="+mj-lt"/>
                <a:cs typeface="Times New Roman"/>
              </a:rPr>
              <a:t>ПОРУЧИТЕЛЬСТВО</a:t>
            </a:r>
            <a:r>
              <a:rPr sz="2400" b="1" spc="-30" dirty="0">
                <a:latin typeface="+mj-lt"/>
                <a:cs typeface="Times New Roman"/>
              </a:rPr>
              <a:t> </a:t>
            </a:r>
            <a:r>
              <a:rPr sz="2400" b="1" spc="-25" dirty="0">
                <a:latin typeface="+mj-lt"/>
                <a:cs typeface="Times New Roman"/>
              </a:rPr>
              <a:t>СУБЪЕКТАМ</a:t>
            </a:r>
            <a:r>
              <a:rPr sz="2400" b="1" spc="-45" dirty="0">
                <a:latin typeface="+mj-lt"/>
                <a:cs typeface="Times New Roman"/>
              </a:rPr>
              <a:t> </a:t>
            </a:r>
            <a:r>
              <a:rPr sz="2400" b="1" spc="5" dirty="0">
                <a:latin typeface="+mj-lt"/>
                <a:cs typeface="Times New Roman"/>
              </a:rPr>
              <a:t>МСП</a:t>
            </a:r>
            <a:r>
              <a:rPr sz="2400" b="1" spc="-35" dirty="0">
                <a:latin typeface="+mj-lt"/>
                <a:cs typeface="Times New Roman"/>
              </a:rPr>
              <a:t> </a:t>
            </a:r>
            <a:r>
              <a:rPr sz="2400" b="1" dirty="0">
                <a:latin typeface="+mj-lt"/>
                <a:cs typeface="Times New Roman"/>
              </a:rPr>
              <a:t>И</a:t>
            </a:r>
            <a:endParaRPr sz="2400" dirty="0">
              <a:latin typeface="+mj-lt"/>
              <a:cs typeface="Times New Roman"/>
            </a:endParaRPr>
          </a:p>
          <a:p>
            <a:pPr marL="12700" marR="5080">
              <a:lnSpc>
                <a:spcPct val="99200"/>
              </a:lnSpc>
              <a:spcBef>
                <a:spcPts val="15"/>
              </a:spcBef>
            </a:pPr>
            <a:r>
              <a:rPr sz="2400" b="1" spc="-10" dirty="0">
                <a:latin typeface="+mj-lt"/>
                <a:cs typeface="Times New Roman"/>
              </a:rPr>
              <a:t>САМОЗАНЯТЫМ </a:t>
            </a:r>
            <a:r>
              <a:rPr sz="2400" b="1" spc="-25" dirty="0">
                <a:latin typeface="+mj-lt"/>
                <a:cs typeface="Times New Roman"/>
              </a:rPr>
              <a:t>ГРАЖДАНАМ, </a:t>
            </a:r>
            <a:r>
              <a:rPr sz="2400" b="1" dirty="0">
                <a:latin typeface="+mj-lt"/>
                <a:cs typeface="Times New Roman"/>
              </a:rPr>
              <a:t>НЕ</a:t>
            </a:r>
            <a:r>
              <a:rPr lang="ru-RU" sz="2400" b="1" dirty="0">
                <a:latin typeface="+mj-lt"/>
                <a:cs typeface="Times New Roman"/>
              </a:rPr>
              <a:t> </a:t>
            </a:r>
            <a:r>
              <a:rPr sz="2400" b="1" spc="-240" dirty="0">
                <a:latin typeface="+mj-lt"/>
                <a:cs typeface="Times New Roman"/>
              </a:rPr>
              <a:t>Р</a:t>
            </a:r>
            <a:r>
              <a:rPr lang="ru-RU" sz="2400" b="1" spc="-240" dirty="0">
                <a:latin typeface="+mj-lt"/>
                <a:cs typeface="Times New Roman"/>
              </a:rPr>
              <a:t> </a:t>
            </a:r>
            <a:r>
              <a:rPr sz="2400" b="1" spc="-80" dirty="0">
                <a:latin typeface="+mj-lt"/>
                <a:cs typeface="Times New Roman"/>
              </a:rPr>
              <a:t>А</a:t>
            </a:r>
            <a:r>
              <a:rPr sz="2400" b="1" spc="-5" dirty="0">
                <a:latin typeface="+mj-lt"/>
                <a:cs typeface="Times New Roman"/>
              </a:rPr>
              <a:t>СП</a:t>
            </a:r>
            <a:r>
              <a:rPr sz="2400" b="1" spc="-70" dirty="0">
                <a:latin typeface="+mj-lt"/>
                <a:cs typeface="Times New Roman"/>
              </a:rPr>
              <a:t>О</a:t>
            </a:r>
            <a:r>
              <a:rPr sz="2400" b="1" spc="-10" dirty="0">
                <a:latin typeface="+mj-lt"/>
                <a:cs typeface="Times New Roman"/>
              </a:rPr>
              <a:t>Л</a:t>
            </a:r>
            <a:r>
              <a:rPr sz="2400" b="1" spc="-5" dirty="0">
                <a:latin typeface="+mj-lt"/>
                <a:cs typeface="Times New Roman"/>
              </a:rPr>
              <a:t>А</a:t>
            </a:r>
            <a:r>
              <a:rPr sz="2400" b="1" spc="-180" dirty="0">
                <a:latin typeface="+mj-lt"/>
                <a:cs typeface="Times New Roman"/>
              </a:rPr>
              <a:t>Г</a:t>
            </a:r>
            <a:r>
              <a:rPr sz="2400" b="1" spc="-5" dirty="0">
                <a:latin typeface="+mj-lt"/>
                <a:cs typeface="Times New Roman"/>
              </a:rPr>
              <a:t>А</a:t>
            </a:r>
            <a:r>
              <a:rPr sz="2400" b="1" spc="-15" dirty="0">
                <a:latin typeface="+mj-lt"/>
                <a:cs typeface="Times New Roman"/>
              </a:rPr>
              <a:t>Ю</a:t>
            </a:r>
            <a:r>
              <a:rPr sz="2400" b="1" spc="35" dirty="0">
                <a:latin typeface="+mj-lt"/>
                <a:cs typeface="Times New Roman"/>
              </a:rPr>
              <a:t>Щ</a:t>
            </a:r>
            <a:r>
              <a:rPr sz="2400" b="1" dirty="0">
                <a:latin typeface="+mj-lt"/>
                <a:cs typeface="Times New Roman"/>
              </a:rPr>
              <a:t>ИМ</a:t>
            </a:r>
            <a:r>
              <a:rPr sz="2400" b="1" spc="-60" dirty="0">
                <a:latin typeface="+mj-lt"/>
                <a:cs typeface="Times New Roman"/>
              </a:rPr>
              <a:t> </a:t>
            </a:r>
            <a:r>
              <a:rPr sz="2400" b="1" spc="-15" dirty="0">
                <a:latin typeface="+mj-lt"/>
                <a:cs typeface="Times New Roman"/>
              </a:rPr>
              <a:t>Д</a:t>
            </a:r>
            <a:r>
              <a:rPr sz="2400" b="1" spc="35" dirty="0">
                <a:latin typeface="+mj-lt"/>
                <a:cs typeface="Times New Roman"/>
              </a:rPr>
              <a:t>О</a:t>
            </a:r>
            <a:r>
              <a:rPr sz="2400" b="1" spc="-5" dirty="0">
                <a:latin typeface="+mj-lt"/>
                <a:cs typeface="Times New Roman"/>
              </a:rPr>
              <a:t>С</a:t>
            </a:r>
            <a:r>
              <a:rPr sz="2400" b="1" spc="-90" dirty="0">
                <a:latin typeface="+mj-lt"/>
                <a:cs typeface="Times New Roman"/>
              </a:rPr>
              <a:t>Т</a:t>
            </a:r>
            <a:r>
              <a:rPr sz="2400" b="1" spc="-150" dirty="0">
                <a:latin typeface="+mj-lt"/>
                <a:cs typeface="Times New Roman"/>
              </a:rPr>
              <a:t>А</a:t>
            </a:r>
            <a:r>
              <a:rPr sz="2400" b="1" spc="-50" dirty="0">
                <a:latin typeface="+mj-lt"/>
                <a:cs typeface="Times New Roman"/>
              </a:rPr>
              <a:t>Т</a:t>
            </a:r>
            <a:r>
              <a:rPr sz="2400" b="1" spc="-35" dirty="0">
                <a:latin typeface="+mj-lt"/>
                <a:cs typeface="Times New Roman"/>
              </a:rPr>
              <a:t>О</a:t>
            </a:r>
            <a:r>
              <a:rPr sz="2400" b="1" spc="5" dirty="0">
                <a:latin typeface="+mj-lt"/>
                <a:cs typeface="Times New Roman"/>
              </a:rPr>
              <a:t>Ч</a:t>
            </a:r>
            <a:r>
              <a:rPr sz="2400" b="1" dirty="0">
                <a:latin typeface="+mj-lt"/>
                <a:cs typeface="Times New Roman"/>
              </a:rPr>
              <a:t>НЫМ</a:t>
            </a:r>
            <a:r>
              <a:rPr sz="2400" b="1" spc="-30" dirty="0">
                <a:latin typeface="+mj-lt"/>
                <a:cs typeface="Times New Roman"/>
              </a:rPr>
              <a:t> </a:t>
            </a:r>
            <a:r>
              <a:rPr sz="2400" b="1" spc="-15" dirty="0">
                <a:latin typeface="+mj-lt"/>
                <a:cs typeface="Times New Roman"/>
              </a:rPr>
              <a:t>З</a:t>
            </a:r>
            <a:r>
              <a:rPr sz="2400" b="1" spc="-5" dirty="0">
                <a:latin typeface="+mj-lt"/>
                <a:cs typeface="Times New Roman"/>
              </a:rPr>
              <a:t>А</a:t>
            </a:r>
            <a:r>
              <a:rPr sz="2400" b="1" spc="-15" dirty="0">
                <a:latin typeface="+mj-lt"/>
                <a:cs typeface="Times New Roman"/>
              </a:rPr>
              <a:t>Л</a:t>
            </a:r>
            <a:r>
              <a:rPr sz="2400" b="1" dirty="0">
                <a:latin typeface="+mj-lt"/>
                <a:cs typeface="Times New Roman"/>
              </a:rPr>
              <a:t>О</a:t>
            </a:r>
            <a:r>
              <a:rPr sz="2400" b="1" spc="-25" dirty="0">
                <a:latin typeface="+mj-lt"/>
                <a:cs typeface="Times New Roman"/>
              </a:rPr>
              <a:t>Г</a:t>
            </a:r>
            <a:r>
              <a:rPr sz="2400" b="1" dirty="0">
                <a:latin typeface="+mj-lt"/>
                <a:cs typeface="Times New Roman"/>
              </a:rPr>
              <a:t>О</a:t>
            </a:r>
            <a:r>
              <a:rPr sz="2400" b="1" spc="25" dirty="0">
                <a:latin typeface="+mj-lt"/>
                <a:cs typeface="Times New Roman"/>
              </a:rPr>
              <a:t>В</a:t>
            </a:r>
            <a:r>
              <a:rPr sz="2400" b="1" dirty="0">
                <a:latin typeface="+mj-lt"/>
                <a:cs typeface="Times New Roman"/>
              </a:rPr>
              <a:t>ЫМ  </a:t>
            </a:r>
            <a:r>
              <a:rPr sz="2400" b="1" spc="-5" dirty="0">
                <a:latin typeface="+mj-lt"/>
                <a:cs typeface="Times New Roman"/>
              </a:rPr>
              <a:t>ОБЕСПЕЧЕНИЕМ</a:t>
            </a:r>
            <a:r>
              <a:rPr sz="2400" b="1" dirty="0">
                <a:latin typeface="+mj-lt"/>
                <a:cs typeface="Times New Roman"/>
              </a:rPr>
              <a:t> </a:t>
            </a:r>
            <a:r>
              <a:rPr sz="2400" b="1" spc="-10" dirty="0">
                <a:latin typeface="+mj-lt"/>
                <a:cs typeface="Times New Roman"/>
              </a:rPr>
              <a:t>ДЛЯ</a:t>
            </a:r>
            <a:r>
              <a:rPr sz="2400" b="1" spc="5" dirty="0">
                <a:latin typeface="+mj-lt"/>
                <a:cs typeface="Times New Roman"/>
              </a:rPr>
              <a:t> </a:t>
            </a:r>
            <a:r>
              <a:rPr sz="2400" b="1" spc="-10" dirty="0">
                <a:latin typeface="+mj-lt"/>
                <a:cs typeface="Times New Roman"/>
              </a:rPr>
              <a:t>ПОЛУЧЕНИЯ</a:t>
            </a:r>
            <a:r>
              <a:rPr sz="2400" b="1" spc="-65" dirty="0">
                <a:latin typeface="+mj-lt"/>
                <a:cs typeface="Times New Roman"/>
              </a:rPr>
              <a:t> </a:t>
            </a:r>
            <a:r>
              <a:rPr sz="2400" b="1" spc="-10" dirty="0">
                <a:latin typeface="+mj-lt"/>
                <a:cs typeface="Times New Roman"/>
              </a:rPr>
              <a:t>КРЕДИТНЫХ</a:t>
            </a:r>
            <a:r>
              <a:rPr lang="ru-RU" sz="2400" b="1" spc="-10" dirty="0">
                <a:latin typeface="+mj-lt"/>
                <a:cs typeface="Times New Roman"/>
              </a:rPr>
              <a:t> СРЕДСТВ</a:t>
            </a:r>
            <a:endParaRPr sz="2400" dirty="0">
              <a:latin typeface="+mj-lt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5340350" cy="11311255"/>
            <a:chOff x="0" y="0"/>
            <a:chExt cx="5340350" cy="11311255"/>
          </a:xfrm>
        </p:grpSpPr>
        <p:sp>
          <p:nvSpPr>
            <p:cNvPr id="3" name="object 3"/>
            <p:cNvSpPr/>
            <p:nvPr/>
          </p:nvSpPr>
          <p:spPr>
            <a:xfrm>
              <a:off x="0" y="5656802"/>
              <a:ext cx="5340350" cy="5654040"/>
            </a:xfrm>
            <a:custGeom>
              <a:avLst/>
              <a:gdLst/>
              <a:ahLst/>
              <a:cxnLst/>
              <a:rect l="l" t="t" r="r" b="b"/>
              <a:pathLst>
                <a:path w="5340350" h="5654040">
                  <a:moveTo>
                    <a:pt x="5339707" y="143"/>
                  </a:moveTo>
                  <a:lnTo>
                    <a:pt x="0" y="143"/>
                  </a:lnTo>
                  <a:lnTo>
                    <a:pt x="0" y="5654040"/>
                  </a:lnTo>
                  <a:lnTo>
                    <a:pt x="5339707" y="5654040"/>
                  </a:lnTo>
                  <a:lnTo>
                    <a:pt x="5339707" y="143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5339960" cy="5656944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6397752" y="1279873"/>
            <a:ext cx="527685" cy="713105"/>
            <a:chOff x="6397752" y="1279873"/>
            <a:chExt cx="527685" cy="713105"/>
          </a:xfrm>
        </p:grpSpPr>
        <p:sp>
          <p:nvSpPr>
            <p:cNvPr id="6" name="object 6"/>
            <p:cNvSpPr/>
            <p:nvPr/>
          </p:nvSpPr>
          <p:spPr>
            <a:xfrm>
              <a:off x="6397587" y="1280127"/>
              <a:ext cx="527050" cy="713105"/>
            </a:xfrm>
            <a:custGeom>
              <a:avLst/>
              <a:gdLst/>
              <a:ahLst/>
              <a:cxnLst/>
              <a:rect l="l" t="t" r="r" b="b"/>
              <a:pathLst>
                <a:path w="527050" h="713105">
                  <a:moveTo>
                    <a:pt x="175501" y="546595"/>
                  </a:moveTo>
                  <a:lnTo>
                    <a:pt x="0" y="364998"/>
                  </a:lnTo>
                  <a:lnTo>
                    <a:pt x="0" y="531228"/>
                  </a:lnTo>
                  <a:lnTo>
                    <a:pt x="175501" y="712838"/>
                  </a:lnTo>
                  <a:lnTo>
                    <a:pt x="175501" y="546595"/>
                  </a:lnTo>
                  <a:close/>
                </a:path>
                <a:path w="527050" h="713105">
                  <a:moveTo>
                    <a:pt x="351269" y="364236"/>
                  </a:moveTo>
                  <a:lnTo>
                    <a:pt x="175628" y="182372"/>
                  </a:lnTo>
                  <a:lnTo>
                    <a:pt x="175628" y="348615"/>
                  </a:lnTo>
                  <a:lnTo>
                    <a:pt x="351269" y="530466"/>
                  </a:lnTo>
                  <a:lnTo>
                    <a:pt x="351269" y="364236"/>
                  </a:lnTo>
                  <a:close/>
                </a:path>
                <a:path w="527050" h="713105">
                  <a:moveTo>
                    <a:pt x="526910" y="181610"/>
                  </a:moveTo>
                  <a:lnTo>
                    <a:pt x="351396" y="0"/>
                  </a:lnTo>
                  <a:lnTo>
                    <a:pt x="351396" y="166243"/>
                  </a:lnTo>
                  <a:lnTo>
                    <a:pt x="526910" y="347853"/>
                  </a:lnTo>
                  <a:lnTo>
                    <a:pt x="526910" y="181610"/>
                  </a:lnTo>
                  <a:close/>
                </a:path>
              </a:pathLst>
            </a:custGeom>
            <a:solidFill>
              <a:srgbClr val="C592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766560" y="1645570"/>
              <a:ext cx="158750" cy="164465"/>
            </a:xfrm>
            <a:custGeom>
              <a:avLst/>
              <a:gdLst/>
              <a:ahLst/>
              <a:cxnLst/>
              <a:rect l="l" t="t" r="r" b="b"/>
              <a:pathLst>
                <a:path w="158750" h="164464">
                  <a:moveTo>
                    <a:pt x="158130" y="244"/>
                  </a:moveTo>
                  <a:lnTo>
                    <a:pt x="-171" y="244"/>
                  </a:lnTo>
                  <a:lnTo>
                    <a:pt x="-171" y="164514"/>
                  </a:lnTo>
                  <a:lnTo>
                    <a:pt x="158130" y="164514"/>
                  </a:lnTo>
                  <a:lnTo>
                    <a:pt x="158130" y="244"/>
                  </a:lnTo>
                  <a:close/>
                </a:path>
              </a:pathLst>
            </a:custGeom>
            <a:solidFill>
              <a:srgbClr val="672C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97587" y="1280127"/>
              <a:ext cx="338455" cy="347980"/>
            </a:xfrm>
            <a:custGeom>
              <a:avLst/>
              <a:gdLst/>
              <a:ahLst/>
              <a:cxnLst/>
              <a:rect l="l" t="t" r="r" b="b"/>
              <a:pathLst>
                <a:path w="338454" h="347980">
                  <a:moveTo>
                    <a:pt x="338061" y="0"/>
                  </a:moveTo>
                  <a:lnTo>
                    <a:pt x="0" y="0"/>
                  </a:lnTo>
                  <a:lnTo>
                    <a:pt x="0" y="144780"/>
                  </a:lnTo>
                  <a:lnTo>
                    <a:pt x="381" y="144780"/>
                  </a:lnTo>
                  <a:lnTo>
                    <a:pt x="381" y="165100"/>
                  </a:lnTo>
                  <a:lnTo>
                    <a:pt x="381" y="347980"/>
                  </a:lnTo>
                  <a:lnTo>
                    <a:pt x="161785" y="347980"/>
                  </a:lnTo>
                  <a:lnTo>
                    <a:pt x="161785" y="165100"/>
                  </a:lnTo>
                  <a:lnTo>
                    <a:pt x="338061" y="165100"/>
                  </a:lnTo>
                  <a:lnTo>
                    <a:pt x="338061" y="144780"/>
                  </a:lnTo>
                  <a:lnTo>
                    <a:pt x="338061" y="0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86728" y="1828450"/>
              <a:ext cx="161290" cy="164465"/>
            </a:xfrm>
            <a:custGeom>
              <a:avLst/>
              <a:gdLst/>
              <a:ahLst/>
              <a:cxnLst/>
              <a:rect l="l" t="t" r="r" b="b"/>
              <a:pathLst>
                <a:path w="161290" h="164464">
                  <a:moveTo>
                    <a:pt x="160941" y="239"/>
                  </a:moveTo>
                  <a:lnTo>
                    <a:pt x="-166" y="239"/>
                  </a:lnTo>
                  <a:lnTo>
                    <a:pt x="-166" y="164510"/>
                  </a:lnTo>
                  <a:lnTo>
                    <a:pt x="160941" y="164510"/>
                  </a:lnTo>
                  <a:lnTo>
                    <a:pt x="160941" y="239"/>
                  </a:lnTo>
                  <a:close/>
                </a:path>
              </a:pathLst>
            </a:custGeom>
            <a:solidFill>
              <a:srgbClr val="672C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7107756" y="1459954"/>
            <a:ext cx="1985010" cy="460375"/>
            <a:chOff x="7107756" y="1459954"/>
            <a:chExt cx="1985010" cy="46037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07756" y="1459954"/>
              <a:ext cx="237737" cy="103629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16899" y="1459954"/>
              <a:ext cx="1853137" cy="460236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805443" y="1636743"/>
              <a:ext cx="170815" cy="106680"/>
            </a:xfrm>
            <a:custGeom>
              <a:avLst/>
              <a:gdLst/>
              <a:ahLst/>
              <a:cxnLst/>
              <a:rect l="l" t="t" r="r" b="b"/>
              <a:pathLst>
                <a:path w="170815" h="106680">
                  <a:moveTo>
                    <a:pt x="85598" y="381"/>
                  </a:moveTo>
                  <a:lnTo>
                    <a:pt x="0" y="381"/>
                  </a:lnTo>
                  <a:lnTo>
                    <a:pt x="0" y="18415"/>
                  </a:lnTo>
                  <a:lnTo>
                    <a:pt x="33655" y="18415"/>
                  </a:lnTo>
                  <a:lnTo>
                    <a:pt x="33655" y="105029"/>
                  </a:lnTo>
                  <a:lnTo>
                    <a:pt x="51943" y="105029"/>
                  </a:lnTo>
                  <a:lnTo>
                    <a:pt x="51943" y="18415"/>
                  </a:lnTo>
                  <a:lnTo>
                    <a:pt x="85598" y="18415"/>
                  </a:lnTo>
                  <a:lnTo>
                    <a:pt x="85598" y="381"/>
                  </a:lnTo>
                  <a:close/>
                </a:path>
                <a:path w="170815" h="106680">
                  <a:moveTo>
                    <a:pt x="170307" y="74676"/>
                  </a:moveTo>
                  <a:lnTo>
                    <a:pt x="168783" y="65405"/>
                  </a:lnTo>
                  <a:lnTo>
                    <a:pt x="166116" y="60452"/>
                  </a:lnTo>
                  <a:lnTo>
                    <a:pt x="165100" y="58039"/>
                  </a:lnTo>
                  <a:lnTo>
                    <a:pt x="159131" y="53213"/>
                  </a:lnTo>
                  <a:lnTo>
                    <a:pt x="152019" y="50292"/>
                  </a:lnTo>
                  <a:lnTo>
                    <a:pt x="152019" y="64897"/>
                  </a:lnTo>
                  <a:lnTo>
                    <a:pt x="152019" y="83693"/>
                  </a:lnTo>
                  <a:lnTo>
                    <a:pt x="145415" y="88900"/>
                  </a:lnTo>
                  <a:lnTo>
                    <a:pt x="127889" y="88900"/>
                  </a:lnTo>
                  <a:lnTo>
                    <a:pt x="121031" y="88138"/>
                  </a:lnTo>
                  <a:lnTo>
                    <a:pt x="121031" y="60452"/>
                  </a:lnTo>
                  <a:lnTo>
                    <a:pt x="145415" y="60452"/>
                  </a:lnTo>
                  <a:lnTo>
                    <a:pt x="152019" y="64897"/>
                  </a:lnTo>
                  <a:lnTo>
                    <a:pt x="152019" y="50292"/>
                  </a:lnTo>
                  <a:lnTo>
                    <a:pt x="152019" y="49911"/>
                  </a:lnTo>
                  <a:lnTo>
                    <a:pt x="157988" y="46101"/>
                  </a:lnTo>
                  <a:lnTo>
                    <a:pt x="159512" y="44323"/>
                  </a:lnTo>
                  <a:lnTo>
                    <a:pt x="162814" y="40894"/>
                  </a:lnTo>
                  <a:lnTo>
                    <a:pt x="165735" y="34163"/>
                  </a:lnTo>
                  <a:lnTo>
                    <a:pt x="166878" y="25908"/>
                  </a:lnTo>
                  <a:lnTo>
                    <a:pt x="165354" y="17399"/>
                  </a:lnTo>
                  <a:lnTo>
                    <a:pt x="165100" y="15748"/>
                  </a:lnTo>
                  <a:lnTo>
                    <a:pt x="159004" y="7620"/>
                  </a:lnTo>
                  <a:lnTo>
                    <a:pt x="148717" y="2159"/>
                  </a:lnTo>
                  <a:lnTo>
                    <a:pt x="148717" y="21844"/>
                  </a:lnTo>
                  <a:lnTo>
                    <a:pt x="148717" y="40005"/>
                  </a:lnTo>
                  <a:lnTo>
                    <a:pt x="141732" y="44323"/>
                  </a:lnTo>
                  <a:lnTo>
                    <a:pt x="121031" y="44323"/>
                  </a:lnTo>
                  <a:lnTo>
                    <a:pt x="121031" y="17780"/>
                  </a:lnTo>
                  <a:lnTo>
                    <a:pt x="124333" y="17526"/>
                  </a:lnTo>
                  <a:lnTo>
                    <a:pt x="128270" y="17399"/>
                  </a:lnTo>
                  <a:lnTo>
                    <a:pt x="142240" y="17399"/>
                  </a:lnTo>
                  <a:lnTo>
                    <a:pt x="148717" y="21844"/>
                  </a:lnTo>
                  <a:lnTo>
                    <a:pt x="148717" y="2159"/>
                  </a:lnTo>
                  <a:lnTo>
                    <a:pt x="148463" y="2032"/>
                  </a:lnTo>
                  <a:lnTo>
                    <a:pt x="132715" y="0"/>
                  </a:lnTo>
                  <a:lnTo>
                    <a:pt x="108585" y="508"/>
                  </a:lnTo>
                  <a:lnTo>
                    <a:pt x="102743" y="762"/>
                  </a:lnTo>
                  <a:lnTo>
                    <a:pt x="102743" y="105537"/>
                  </a:lnTo>
                  <a:lnTo>
                    <a:pt x="115951" y="106045"/>
                  </a:lnTo>
                  <a:lnTo>
                    <a:pt x="131699" y="106299"/>
                  </a:lnTo>
                  <a:lnTo>
                    <a:pt x="146939" y="104394"/>
                  </a:lnTo>
                  <a:lnTo>
                    <a:pt x="159131" y="98679"/>
                  </a:lnTo>
                  <a:lnTo>
                    <a:pt x="167132" y="88900"/>
                  </a:lnTo>
                  <a:lnTo>
                    <a:pt x="167259" y="88646"/>
                  </a:lnTo>
                  <a:lnTo>
                    <a:pt x="170307" y="74676"/>
                  </a:lnTo>
                  <a:close/>
                </a:path>
              </a:pathLst>
            </a:custGeom>
            <a:solidFill>
              <a:srgbClr val="672C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988324" y="1816561"/>
              <a:ext cx="82293" cy="10362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988551" y="1636489"/>
              <a:ext cx="104139" cy="106680"/>
            </a:xfrm>
            <a:custGeom>
              <a:avLst/>
              <a:gdLst/>
              <a:ahLst/>
              <a:cxnLst/>
              <a:rect l="l" t="t" r="r" b="b"/>
              <a:pathLst>
                <a:path w="104140" h="106680">
                  <a:moveTo>
                    <a:pt x="59588" y="244"/>
                  </a:moveTo>
                  <a:lnTo>
                    <a:pt x="43459" y="244"/>
                  </a:lnTo>
                  <a:lnTo>
                    <a:pt x="-227" y="106413"/>
                  </a:lnTo>
                  <a:lnTo>
                    <a:pt x="18060" y="106413"/>
                  </a:lnTo>
                  <a:lnTo>
                    <a:pt x="28855" y="79236"/>
                  </a:lnTo>
                  <a:lnTo>
                    <a:pt x="92220" y="79236"/>
                  </a:lnTo>
                  <a:lnTo>
                    <a:pt x="85114" y="61965"/>
                  </a:lnTo>
                  <a:lnTo>
                    <a:pt x="35839" y="61965"/>
                  </a:lnTo>
                  <a:lnTo>
                    <a:pt x="51206" y="24247"/>
                  </a:lnTo>
                  <a:lnTo>
                    <a:pt x="66192" y="24247"/>
                  </a:lnTo>
                  <a:lnTo>
                    <a:pt x="66192" y="16500"/>
                  </a:lnTo>
                  <a:lnTo>
                    <a:pt x="59588" y="244"/>
                  </a:lnTo>
                  <a:close/>
                </a:path>
                <a:path w="104140" h="106680">
                  <a:moveTo>
                    <a:pt x="92220" y="79236"/>
                  </a:moveTo>
                  <a:lnTo>
                    <a:pt x="73176" y="79236"/>
                  </a:lnTo>
                  <a:lnTo>
                    <a:pt x="84098" y="106413"/>
                  </a:lnTo>
                  <a:lnTo>
                    <a:pt x="103402" y="106413"/>
                  </a:lnTo>
                  <a:lnTo>
                    <a:pt x="92220" y="79236"/>
                  </a:lnTo>
                  <a:close/>
                </a:path>
                <a:path w="104140" h="106680">
                  <a:moveTo>
                    <a:pt x="66192" y="24247"/>
                  </a:moveTo>
                  <a:lnTo>
                    <a:pt x="51206" y="24247"/>
                  </a:lnTo>
                  <a:lnTo>
                    <a:pt x="66192" y="61965"/>
                  </a:lnTo>
                  <a:lnTo>
                    <a:pt x="66192" y="24247"/>
                  </a:lnTo>
                  <a:close/>
                </a:path>
                <a:path w="104140" h="106680">
                  <a:moveTo>
                    <a:pt x="66192" y="16500"/>
                  </a:moveTo>
                  <a:lnTo>
                    <a:pt x="66192" y="61965"/>
                  </a:lnTo>
                  <a:lnTo>
                    <a:pt x="85114" y="61965"/>
                  </a:lnTo>
                  <a:lnTo>
                    <a:pt x="66192" y="16500"/>
                  </a:lnTo>
                  <a:close/>
                </a:path>
              </a:pathLst>
            </a:custGeom>
            <a:solidFill>
              <a:srgbClr val="672C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5773438" y="2819340"/>
            <a:ext cx="711073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5" dirty="0">
                <a:solidFill>
                  <a:srgbClr val="E84E20"/>
                </a:solidFill>
              </a:rPr>
              <a:t>КАК</a:t>
            </a:r>
            <a:r>
              <a:rPr sz="3950" spc="-155" dirty="0">
                <a:solidFill>
                  <a:srgbClr val="E84E20"/>
                </a:solidFill>
              </a:rPr>
              <a:t> </a:t>
            </a:r>
            <a:r>
              <a:rPr sz="3950" spc="-20" dirty="0">
                <a:solidFill>
                  <a:srgbClr val="E84E20"/>
                </a:solidFill>
              </a:rPr>
              <a:t>ПОЛУЧИТЬ</a:t>
            </a:r>
            <a:r>
              <a:rPr sz="3950" spc="-160" dirty="0">
                <a:solidFill>
                  <a:srgbClr val="E84E20"/>
                </a:solidFill>
              </a:rPr>
              <a:t> </a:t>
            </a:r>
            <a:r>
              <a:rPr sz="3950" spc="-20" dirty="0">
                <a:solidFill>
                  <a:srgbClr val="E84E20"/>
                </a:solidFill>
              </a:rPr>
              <a:t>УСЛУГИ</a:t>
            </a:r>
            <a:r>
              <a:rPr sz="3950" spc="-165" dirty="0">
                <a:solidFill>
                  <a:srgbClr val="E84E20"/>
                </a:solidFill>
              </a:rPr>
              <a:t> </a:t>
            </a:r>
            <a:r>
              <a:rPr sz="3950" dirty="0">
                <a:solidFill>
                  <a:srgbClr val="E84E20"/>
                </a:solidFill>
              </a:rPr>
              <a:t>ФОНДА?</a:t>
            </a:r>
            <a:endParaRPr sz="3950" dirty="0"/>
          </a:p>
        </p:txBody>
      </p:sp>
      <p:sp>
        <p:nvSpPr>
          <p:cNvPr id="17" name="object 17"/>
          <p:cNvSpPr txBox="1"/>
          <p:nvPr/>
        </p:nvSpPr>
        <p:spPr>
          <a:xfrm>
            <a:off x="5814339" y="3911369"/>
            <a:ext cx="14269374" cy="43652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2950" b="1" spc="-35" dirty="0">
                <a:solidFill>
                  <a:srgbClr val="672C17"/>
                </a:solidFill>
                <a:latin typeface="Calibri"/>
                <a:cs typeface="Calibri"/>
              </a:rPr>
              <a:t>Б</a:t>
            </a:r>
            <a:r>
              <a:rPr sz="2950" b="1" spc="-40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950" b="1" spc="-1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950" b="1" spc="-2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И</a:t>
            </a:r>
            <a:r>
              <a:rPr sz="2950" b="1" spc="-25" dirty="0">
                <a:solidFill>
                  <a:srgbClr val="672C17"/>
                </a:solidFill>
                <a:latin typeface="Calibri"/>
                <a:cs typeface="Calibri"/>
              </a:rPr>
              <a:t>ТЬ</a:t>
            </a: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С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2950" b="1" spc="-18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В</a:t>
            </a:r>
            <a:r>
              <a:rPr sz="2950" b="1" spc="-9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ФОН</a:t>
            </a:r>
            <a:r>
              <a:rPr sz="2950" b="1" spc="5" dirty="0">
                <a:solidFill>
                  <a:srgbClr val="672C17"/>
                </a:solidFill>
                <a:latin typeface="Calibri"/>
                <a:cs typeface="Calibri"/>
              </a:rPr>
              <a:t>Д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:</a:t>
            </a:r>
            <a:endParaRPr sz="2950" dirty="0">
              <a:latin typeface="Calibri"/>
              <a:cs typeface="Calibri"/>
            </a:endParaRPr>
          </a:p>
          <a:p>
            <a:pPr marL="810260" marR="5080">
              <a:lnSpc>
                <a:spcPts val="8159"/>
              </a:lnSpc>
              <a:spcBef>
                <a:spcPts val="10"/>
              </a:spcBef>
              <a:tabLst>
                <a:tab pos="5510530" algn="l"/>
              </a:tabLst>
            </a:pP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+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7</a:t>
            </a:r>
            <a:r>
              <a:rPr sz="2950" b="1" spc="-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(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8</a:t>
            </a:r>
            <a:r>
              <a:rPr sz="2950" b="1" spc="-20" dirty="0">
                <a:solidFill>
                  <a:srgbClr val="672C17"/>
                </a:solidFill>
                <a:latin typeface="Calibri"/>
                <a:cs typeface="Calibri"/>
              </a:rPr>
              <a:t>4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3)</a:t>
            </a:r>
            <a:r>
              <a:rPr sz="2950" b="1" spc="10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5</a:t>
            </a:r>
            <a:r>
              <a:rPr sz="2950" b="1" spc="-20" dirty="0">
                <a:solidFill>
                  <a:srgbClr val="672C17"/>
                </a:solidFill>
                <a:latin typeface="Calibri"/>
                <a:cs typeface="Calibri"/>
              </a:rPr>
              <a:t>2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4</a:t>
            </a:r>
            <a:r>
              <a:rPr sz="2950" b="1" spc="5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9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0</a:t>
            </a:r>
            <a:r>
              <a:rPr sz="2950" b="1" spc="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9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0	</a:t>
            </a:r>
            <a:r>
              <a:rPr sz="2950" b="1" spc="-85" dirty="0">
                <a:solidFill>
                  <a:srgbClr val="672C17"/>
                </a:solidFill>
                <a:latin typeface="Calibri"/>
                <a:cs typeface="Calibri"/>
              </a:rPr>
              <a:t>FPP</a:t>
            </a:r>
            <a:r>
              <a:rPr sz="2950" b="1" spc="-105" dirty="0">
                <a:solidFill>
                  <a:srgbClr val="672C17"/>
                </a:solidFill>
                <a:latin typeface="Calibri"/>
                <a:cs typeface="Calibri"/>
              </a:rPr>
              <a:t>R</a:t>
            </a:r>
            <a:r>
              <a:rPr sz="2950" b="1" spc="-315" dirty="0">
                <a:solidFill>
                  <a:srgbClr val="672C17"/>
                </a:solidFill>
                <a:latin typeface="Calibri"/>
                <a:cs typeface="Calibri"/>
              </a:rPr>
              <a:t>T</a:t>
            </a:r>
            <a:r>
              <a:rPr sz="2950" b="1" spc="-70" dirty="0">
                <a:solidFill>
                  <a:srgbClr val="672C17"/>
                </a:solidFill>
                <a:latin typeface="Calibri"/>
                <a:cs typeface="Calibri"/>
              </a:rPr>
              <a:t>.</a:t>
            </a:r>
            <a:r>
              <a:rPr sz="2950" b="1" spc="-80" dirty="0">
                <a:solidFill>
                  <a:srgbClr val="672C17"/>
                </a:solidFill>
                <a:latin typeface="Calibri"/>
                <a:cs typeface="Calibri"/>
              </a:rPr>
              <a:t>R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U</a:t>
            </a:r>
            <a:r>
              <a:rPr sz="2950" b="1" spc="-7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|</a:t>
            </a: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5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2950" b="1" spc="-5" dirty="0">
                <a:solidFill>
                  <a:srgbClr val="672C17"/>
                </a:solidFill>
                <a:latin typeface="Calibri"/>
                <a:cs typeface="Calibri"/>
              </a:rPr>
              <a:t>С</a:t>
            </a:r>
            <a:r>
              <a:rPr sz="2950" b="1" spc="-2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2950" b="1" spc="-5" dirty="0">
                <a:solidFill>
                  <a:srgbClr val="672C17"/>
                </a:solidFill>
                <a:latin typeface="Calibri"/>
                <a:cs typeface="Calibri"/>
              </a:rPr>
              <a:t>.РФ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|</a:t>
            </a:r>
            <a:r>
              <a:rPr sz="2950" b="1" spc="-10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45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2950" b="1" spc="-11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С</a:t>
            </a:r>
            <a:r>
              <a:rPr sz="2950" b="1" spc="-25" dirty="0">
                <a:solidFill>
                  <a:srgbClr val="672C17"/>
                </a:solidFill>
                <a:latin typeface="Calibri"/>
                <a:cs typeface="Calibri"/>
              </a:rPr>
              <a:t>ТТ</a:t>
            </a:r>
            <a:r>
              <a:rPr sz="2950" b="1" spc="-40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950" b="1" spc="-25" dirty="0">
                <a:solidFill>
                  <a:srgbClr val="672C17"/>
                </a:solidFill>
                <a:latin typeface="Calibri"/>
                <a:cs typeface="Calibri"/>
              </a:rPr>
              <a:t>Е</a:t>
            </a: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950" b="1" spc="-25" dirty="0">
                <a:solidFill>
                  <a:srgbClr val="672C17"/>
                </a:solidFill>
                <a:latin typeface="Calibri"/>
                <a:cs typeface="Calibri"/>
              </a:rPr>
              <a:t>.</a:t>
            </a:r>
            <a:r>
              <a:rPr sz="2950" b="1" spc="-40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lang="ru-RU" sz="2950" b="1" dirty="0">
                <a:solidFill>
                  <a:srgbClr val="672C17"/>
                </a:solidFill>
                <a:latin typeface="Calibri"/>
                <a:cs typeface="Calibri"/>
              </a:rPr>
              <a:t>|МОИ СУБСИДИИ</a:t>
            </a:r>
            <a:endParaRPr lang="en-US" sz="2950" b="1" dirty="0">
              <a:solidFill>
                <a:srgbClr val="672C17"/>
              </a:solidFill>
              <a:latin typeface="Calibri"/>
              <a:cs typeface="Calibri"/>
            </a:endParaRPr>
          </a:p>
          <a:p>
            <a:pPr marL="810260" marR="5080">
              <a:lnSpc>
                <a:spcPts val="8159"/>
              </a:lnSpc>
              <a:spcBef>
                <a:spcPts val="10"/>
              </a:spcBef>
              <a:tabLst>
                <a:tab pos="5510530" algn="l"/>
              </a:tabLst>
            </a:pPr>
            <a:r>
              <a:rPr lang="en-US" sz="2950" b="1" u="heavy" spc="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I</a:t>
            </a:r>
            <a:r>
              <a:rPr lang="en-US" sz="2950" b="1" u="heavy" spc="-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N</a:t>
            </a:r>
            <a:r>
              <a:rPr lang="en-US" sz="2950" b="1" u="heavy" spc="-3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F</a:t>
            </a:r>
            <a:r>
              <a:rPr lang="en-US" sz="2950" b="1" u="heavy" spc="-30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O</a:t>
            </a:r>
            <a:r>
              <a:rPr lang="en-US" sz="2950" b="1" u="heavy" spc="10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@</a:t>
            </a:r>
            <a:r>
              <a:rPr lang="en-US" sz="2950" b="1" u="heavy" spc="-1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FP</a:t>
            </a:r>
            <a:r>
              <a:rPr lang="en-US" sz="2950" b="1" u="heavy" spc="3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P</a:t>
            </a:r>
            <a:r>
              <a:rPr lang="en-US" sz="2950" b="1" u="heavy" spc="-17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R</a:t>
            </a:r>
            <a:r>
              <a:rPr lang="en-US" sz="2950" b="1" u="heavy" spc="-69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T</a:t>
            </a:r>
            <a:r>
              <a:rPr sz="2950" b="1" u="heavy" spc="5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.</a:t>
            </a:r>
            <a:r>
              <a:rPr sz="2950" b="1" u="heavy" spc="-10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R</a:t>
            </a:r>
            <a:r>
              <a:rPr sz="2950" b="1" u="heavy" dirty="0">
                <a:solidFill>
                  <a:srgbClr val="672C17"/>
                </a:solidFill>
                <a:uFill>
                  <a:solidFill>
                    <a:srgbClr val="672C17"/>
                  </a:solidFill>
                </a:uFill>
                <a:latin typeface="Calibri"/>
                <a:cs typeface="Calibri"/>
                <a:hlinkClick r:id="rId6"/>
              </a:rPr>
              <a:t>U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	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950" b="1" spc="1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950" b="1" spc="-55" dirty="0">
                <a:solidFill>
                  <a:srgbClr val="672C17"/>
                </a:solidFill>
                <a:latin typeface="Calibri"/>
                <a:cs typeface="Calibri"/>
              </a:rPr>
              <a:t>З</a:t>
            </a:r>
            <a:r>
              <a:rPr sz="2950" b="1" spc="1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950" b="1" spc="5" dirty="0">
                <a:solidFill>
                  <a:srgbClr val="672C17"/>
                </a:solidFill>
                <a:latin typeface="Calibri"/>
                <a:cs typeface="Calibri"/>
              </a:rPr>
              <a:t>Н</a:t>
            </a:r>
            <a:r>
              <a:rPr sz="2950" b="1" spc="-5" dirty="0">
                <a:solidFill>
                  <a:srgbClr val="672C17"/>
                </a:solidFill>
                <a:latin typeface="Calibri"/>
                <a:cs typeface="Calibri"/>
              </a:rPr>
              <a:t>Ь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,</a:t>
            </a:r>
            <a:r>
              <a:rPr sz="2950" b="1" spc="-11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80" dirty="0">
                <a:solidFill>
                  <a:srgbClr val="672C17"/>
                </a:solidFill>
                <a:latin typeface="Calibri"/>
                <a:cs typeface="Calibri"/>
              </a:rPr>
              <a:t>У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.</a:t>
            </a:r>
            <a:r>
              <a:rPr sz="2950" b="1" spc="-14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5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Е</a:t>
            </a:r>
            <a:r>
              <a:rPr sz="2950" b="1" spc="2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Е</a:t>
            </a:r>
            <a:r>
              <a:rPr sz="2950" b="1" spc="-1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950" b="1" spc="-60" dirty="0">
                <a:solidFill>
                  <a:srgbClr val="672C17"/>
                </a:solidFill>
                <a:latin typeface="Calibri"/>
                <a:cs typeface="Calibri"/>
              </a:rPr>
              <a:t>Б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У</a:t>
            </a:r>
            <a:r>
              <a:rPr sz="2950" b="1" spc="3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950" b="1" spc="-245" dirty="0">
                <a:solidFill>
                  <a:srgbClr val="672C17"/>
                </a:solidFill>
                <a:latin typeface="Calibri"/>
                <a:cs typeface="Calibri"/>
              </a:rPr>
              <a:t>Г</a:t>
            </a:r>
            <a:r>
              <a:rPr sz="2950" b="1" spc="-30" dirty="0">
                <a:solidFill>
                  <a:srgbClr val="672C17"/>
                </a:solidFill>
                <a:latin typeface="Calibri"/>
                <a:cs typeface="Calibri"/>
              </a:rPr>
              <a:t>С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950" b="1" spc="1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2950" b="1" spc="-6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28</a:t>
            </a:r>
            <a:endParaRPr sz="29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50" dirty="0">
              <a:latin typeface="Calibri"/>
              <a:cs typeface="Calibri"/>
            </a:endParaRPr>
          </a:p>
          <a:p>
            <a:pPr marL="810260">
              <a:lnSpc>
                <a:spcPct val="100000"/>
              </a:lnSpc>
            </a:pPr>
            <a:r>
              <a:rPr sz="2450" b="1" spc="-100" dirty="0">
                <a:solidFill>
                  <a:srgbClr val="672C17"/>
                </a:solidFill>
                <a:latin typeface="Calibri"/>
                <a:cs typeface="Calibri"/>
              </a:rPr>
              <a:t>ОБРАТИТЬСЯ</a:t>
            </a:r>
            <a:r>
              <a:rPr sz="2450" b="1" spc="5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450" b="1" spc="-3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10" dirty="0">
                <a:solidFill>
                  <a:srgbClr val="672C17"/>
                </a:solidFill>
                <a:latin typeface="Calibri"/>
                <a:cs typeface="Calibri"/>
              </a:rPr>
              <a:t>РЕГИОНАЛЬНЫМ</a:t>
            </a:r>
            <a:r>
              <a:rPr sz="2450" b="1" spc="114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45" dirty="0">
                <a:solidFill>
                  <a:srgbClr val="672C17"/>
                </a:solidFill>
                <a:latin typeface="Calibri"/>
                <a:cs typeface="Calibri"/>
              </a:rPr>
              <a:t>ПРЕДСТАВИТЕЛЯМ</a:t>
            </a:r>
            <a:endParaRPr sz="2450" dirty="0">
              <a:latin typeface="Calibri"/>
              <a:cs typeface="Calibri"/>
            </a:endParaRPr>
          </a:p>
          <a:p>
            <a:pPr marL="810260" marR="2753360">
              <a:lnSpc>
                <a:spcPct val="100499"/>
              </a:lnSpc>
              <a:spcBef>
                <a:spcPts val="240"/>
              </a:spcBef>
            </a:pP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В</a:t>
            </a:r>
            <a:r>
              <a:rPr sz="2450" b="1" spc="-3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10" dirty="0">
                <a:solidFill>
                  <a:srgbClr val="672C17"/>
                </a:solidFill>
                <a:latin typeface="Calibri"/>
                <a:cs typeface="Calibri"/>
              </a:rPr>
              <a:t>МУН</a:t>
            </a:r>
            <a:r>
              <a:rPr sz="2450" b="1" spc="-25" dirty="0">
                <a:solidFill>
                  <a:srgbClr val="672C17"/>
                </a:solidFill>
                <a:latin typeface="Calibri"/>
                <a:cs typeface="Calibri"/>
              </a:rPr>
              <a:t>И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Ц</a:t>
            </a:r>
            <a:r>
              <a:rPr sz="2450" b="1" spc="-20" dirty="0">
                <a:solidFill>
                  <a:srgbClr val="672C17"/>
                </a:solidFill>
                <a:latin typeface="Calibri"/>
                <a:cs typeface="Calibri"/>
              </a:rPr>
              <a:t>И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ПАЛ</a:t>
            </a:r>
            <a:r>
              <a:rPr sz="2450" b="1" spc="-20" dirty="0">
                <a:solidFill>
                  <a:srgbClr val="672C17"/>
                </a:solidFill>
                <a:latin typeface="Calibri"/>
                <a:cs typeface="Calibri"/>
              </a:rPr>
              <a:t>Ь</a:t>
            </a:r>
            <a:r>
              <a:rPr sz="2450" b="1" spc="-15" dirty="0">
                <a:solidFill>
                  <a:srgbClr val="672C17"/>
                </a:solidFill>
                <a:latin typeface="Calibri"/>
                <a:cs typeface="Calibri"/>
              </a:rPr>
              <a:t>Н</a:t>
            </a:r>
            <a:r>
              <a:rPr sz="2450" b="1" spc="-20" dirty="0">
                <a:solidFill>
                  <a:srgbClr val="672C17"/>
                </a:solidFill>
                <a:latin typeface="Calibri"/>
                <a:cs typeface="Calibri"/>
              </a:rPr>
              <a:t>Ы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Х</a:t>
            </a:r>
            <a:r>
              <a:rPr sz="2450" b="1" spc="14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180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450" b="1" spc="-2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450" b="1" spc="-45" dirty="0">
                <a:solidFill>
                  <a:srgbClr val="672C17"/>
                </a:solidFill>
                <a:latin typeface="Calibri"/>
                <a:cs typeface="Calibri"/>
              </a:rPr>
              <a:t>Й</a:t>
            </a:r>
            <a:r>
              <a:rPr sz="2450" b="1" spc="-3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2450" b="1" spc="-40" dirty="0">
                <a:solidFill>
                  <a:srgbClr val="672C17"/>
                </a:solidFill>
                <a:latin typeface="Calibri"/>
                <a:cs typeface="Calibri"/>
              </a:rPr>
              <a:t>Н</a:t>
            </a:r>
            <a:r>
              <a:rPr sz="2450" b="1" spc="-2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Х</a:t>
            </a:r>
            <a:r>
              <a:rPr sz="2450" b="1" spc="-10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3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450" b="1" spc="-75" dirty="0">
                <a:solidFill>
                  <a:srgbClr val="672C17"/>
                </a:solidFill>
                <a:latin typeface="Calibri"/>
                <a:cs typeface="Calibri"/>
              </a:rPr>
              <a:t>Е</a:t>
            </a:r>
            <a:r>
              <a:rPr sz="2450" b="1" spc="-30" dirty="0">
                <a:solidFill>
                  <a:srgbClr val="672C17"/>
                </a:solidFill>
                <a:latin typeface="Calibri"/>
                <a:cs typeface="Calibri"/>
              </a:rPr>
              <a:t>С</a:t>
            </a:r>
            <a:r>
              <a:rPr sz="2450" b="1" spc="-35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2450" b="1" spc="-30" dirty="0">
                <a:solidFill>
                  <a:srgbClr val="672C17"/>
                </a:solidFill>
                <a:latin typeface="Calibri"/>
                <a:cs typeface="Calibri"/>
              </a:rPr>
              <a:t>У</a:t>
            </a:r>
            <a:r>
              <a:rPr sz="2450" b="1" spc="-25" dirty="0">
                <a:solidFill>
                  <a:srgbClr val="672C17"/>
                </a:solidFill>
                <a:latin typeface="Calibri"/>
                <a:cs typeface="Calibri"/>
              </a:rPr>
              <a:t>Б</a:t>
            </a:r>
            <a:r>
              <a:rPr sz="2450" b="1" spc="-35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2450" b="1" spc="-45" dirty="0">
                <a:solidFill>
                  <a:srgbClr val="672C17"/>
                </a:solidFill>
                <a:latin typeface="Calibri"/>
                <a:cs typeface="Calibri"/>
              </a:rPr>
              <a:t>И</a:t>
            </a:r>
            <a:r>
              <a:rPr sz="2450" b="1" spc="-40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И</a:t>
            </a:r>
            <a:r>
              <a:rPr sz="2450" b="1" spc="19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30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lang="ru-RU" sz="2450" b="1" spc="-30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31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lang="ru-RU" sz="2450" b="1" spc="-31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30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lang="ru-RU" sz="2450" b="1" spc="-30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14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450" b="1" spc="-15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2450" b="1" spc="-150" dirty="0">
                <a:solidFill>
                  <a:srgbClr val="672C17"/>
                </a:solidFill>
                <a:latin typeface="Calibri"/>
                <a:cs typeface="Calibri"/>
              </a:rPr>
              <a:t>С</a:t>
            </a:r>
            <a:r>
              <a:rPr sz="2450" b="1" spc="-30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lang="ru-RU" sz="2450" b="1" spc="-30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14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450" b="1" spc="-5" dirty="0">
                <a:solidFill>
                  <a:srgbClr val="672C17"/>
                </a:solidFill>
                <a:latin typeface="Calibri"/>
                <a:cs typeface="Calibri"/>
              </a:rPr>
              <a:t>Н  </a:t>
            </a:r>
            <a:r>
              <a:rPr sz="2450" b="1" spc="-155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450" b="1" spc="-75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2450" b="1" spc="-85" dirty="0">
                <a:solidFill>
                  <a:srgbClr val="672C17"/>
                </a:solidFill>
                <a:latin typeface="Calibri"/>
                <a:cs typeface="Calibri"/>
              </a:rPr>
              <a:t>Н</a:t>
            </a:r>
            <a:r>
              <a:rPr sz="2450" b="1" spc="-229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2450" b="1" spc="-7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2450" b="1" spc="-110" dirty="0">
                <a:solidFill>
                  <a:srgbClr val="672C17"/>
                </a:solidFill>
                <a:latin typeface="Calibri"/>
                <a:cs typeface="Calibri"/>
              </a:rPr>
              <a:t>К</a:t>
            </a:r>
            <a:r>
              <a:rPr sz="2450" b="1" spc="-6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2450" b="1" dirty="0">
                <a:solidFill>
                  <a:srgbClr val="672C17"/>
                </a:solidFill>
                <a:latin typeface="Calibri"/>
                <a:cs typeface="Calibri"/>
              </a:rPr>
              <a:t>Ы</a:t>
            </a:r>
            <a:r>
              <a:rPr sz="2450" b="1" spc="3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-1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2450" b="1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2450" b="1" spc="2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450" b="1" spc="5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2450" b="1" spc="-20" dirty="0">
                <a:solidFill>
                  <a:srgbClr val="672C17"/>
                </a:solidFill>
                <a:latin typeface="Calibri"/>
                <a:cs typeface="Calibri"/>
              </a:rPr>
              <a:t>Е</a:t>
            </a:r>
            <a:r>
              <a:rPr sz="2450" b="1" dirty="0">
                <a:solidFill>
                  <a:srgbClr val="672C17"/>
                </a:solidFill>
                <a:latin typeface="Calibri"/>
                <a:cs typeface="Calibri"/>
              </a:rPr>
              <a:t>Л.</a:t>
            </a:r>
            <a:r>
              <a:rPr sz="2450" b="1" spc="-16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+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7</a:t>
            </a:r>
            <a:r>
              <a:rPr sz="2950" b="1" spc="1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(843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)</a:t>
            </a:r>
            <a:r>
              <a:rPr sz="2950" b="1" spc="8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52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4</a:t>
            </a:r>
            <a:r>
              <a:rPr sz="2950" b="1" spc="20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-10" dirty="0">
                <a:solidFill>
                  <a:srgbClr val="672C17"/>
                </a:solidFill>
                <a:latin typeface="Calibri"/>
                <a:cs typeface="Calibri"/>
              </a:rPr>
              <a:t>9</a:t>
            </a:r>
            <a:r>
              <a:rPr sz="2950" b="1" dirty="0">
                <a:solidFill>
                  <a:srgbClr val="672C17"/>
                </a:solidFill>
                <a:latin typeface="Calibri"/>
                <a:cs typeface="Calibri"/>
              </a:rPr>
              <a:t>0</a:t>
            </a:r>
            <a:r>
              <a:rPr sz="2950" b="1" spc="-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2950" b="1" spc="10" dirty="0">
                <a:solidFill>
                  <a:srgbClr val="672C17"/>
                </a:solidFill>
                <a:latin typeface="Calibri"/>
                <a:cs typeface="Calibri"/>
              </a:rPr>
              <a:t>90</a:t>
            </a:r>
            <a:endParaRPr sz="295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2321" y="9374013"/>
            <a:ext cx="1170940" cy="398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450" b="1" spc="-10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2450" b="1" spc="-110" dirty="0">
                <a:solidFill>
                  <a:srgbClr val="FFFFFF"/>
                </a:solidFill>
                <a:latin typeface="Calibri"/>
                <a:cs typeface="Calibri"/>
              </a:rPr>
              <a:t>PP</a:t>
            </a:r>
            <a:r>
              <a:rPr sz="2450" b="1" spc="-1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50" b="1" spc="-30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450" b="1" spc="-110" dirty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r>
              <a:rPr sz="2450" b="1" spc="-114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450" b="1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endParaRPr sz="245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10638215" y="5955123"/>
            <a:ext cx="344170" cy="521334"/>
            <a:chOff x="11198352" y="6095713"/>
            <a:chExt cx="344170" cy="521334"/>
          </a:xfrm>
        </p:grpSpPr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252931" y="6537794"/>
              <a:ext cx="246881" cy="7924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283410" y="6178139"/>
              <a:ext cx="176779" cy="17677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1198060" y="6095853"/>
              <a:ext cx="344170" cy="478790"/>
            </a:xfrm>
            <a:custGeom>
              <a:avLst/>
              <a:gdLst/>
              <a:ahLst/>
              <a:cxnLst/>
              <a:rect l="l" t="t" r="r" b="b"/>
              <a:pathLst>
                <a:path w="344170" h="478790">
                  <a:moveTo>
                    <a:pt x="344043" y="173609"/>
                  </a:moveTo>
                  <a:lnTo>
                    <a:pt x="337693" y="128143"/>
                  </a:lnTo>
                  <a:lnTo>
                    <a:pt x="320167" y="86868"/>
                  </a:lnTo>
                  <a:lnTo>
                    <a:pt x="316230" y="81788"/>
                  </a:lnTo>
                  <a:lnTo>
                    <a:pt x="316230" y="173609"/>
                  </a:lnTo>
                  <a:lnTo>
                    <a:pt x="311658" y="208140"/>
                  </a:lnTo>
                  <a:lnTo>
                    <a:pt x="301752" y="238112"/>
                  </a:lnTo>
                  <a:lnTo>
                    <a:pt x="290703" y="259321"/>
                  </a:lnTo>
                  <a:lnTo>
                    <a:pt x="283591" y="267322"/>
                  </a:lnTo>
                  <a:lnTo>
                    <a:pt x="171958" y="441058"/>
                  </a:lnTo>
                  <a:lnTo>
                    <a:pt x="37084" y="239509"/>
                  </a:lnTo>
                  <a:lnTo>
                    <a:pt x="27305" y="220332"/>
                  </a:lnTo>
                  <a:lnTo>
                    <a:pt x="23749" y="201409"/>
                  </a:lnTo>
                  <a:lnTo>
                    <a:pt x="23241" y="173609"/>
                  </a:lnTo>
                  <a:lnTo>
                    <a:pt x="33020" y="127762"/>
                  </a:lnTo>
                  <a:lnTo>
                    <a:pt x="54864" y="87884"/>
                  </a:lnTo>
                  <a:lnTo>
                    <a:pt x="86741" y="56388"/>
                  </a:lnTo>
                  <a:lnTo>
                    <a:pt x="126746" y="35560"/>
                  </a:lnTo>
                  <a:lnTo>
                    <a:pt x="171958" y="28067"/>
                  </a:lnTo>
                  <a:lnTo>
                    <a:pt x="263017" y="28067"/>
                  </a:lnTo>
                  <a:lnTo>
                    <a:pt x="217043" y="6350"/>
                  </a:lnTo>
                  <a:lnTo>
                    <a:pt x="171958" y="0"/>
                  </a:lnTo>
                  <a:lnTo>
                    <a:pt x="127127" y="6350"/>
                  </a:lnTo>
                  <a:lnTo>
                    <a:pt x="86106" y="24003"/>
                  </a:lnTo>
                  <a:lnTo>
                    <a:pt x="51181" y="51689"/>
                  </a:lnTo>
                  <a:lnTo>
                    <a:pt x="23876" y="86868"/>
                  </a:lnTo>
                  <a:lnTo>
                    <a:pt x="6350" y="128143"/>
                  </a:lnTo>
                  <a:lnTo>
                    <a:pt x="0" y="173609"/>
                  </a:lnTo>
                  <a:lnTo>
                    <a:pt x="5207" y="211569"/>
                  </a:lnTo>
                  <a:lnTo>
                    <a:pt x="16891" y="245097"/>
                  </a:lnTo>
                  <a:lnTo>
                    <a:pt x="29464" y="269862"/>
                  </a:lnTo>
                  <a:lnTo>
                    <a:pt x="37211" y="281419"/>
                  </a:lnTo>
                  <a:lnTo>
                    <a:pt x="162687" y="473824"/>
                  </a:lnTo>
                  <a:lnTo>
                    <a:pt x="167386" y="478523"/>
                  </a:lnTo>
                  <a:lnTo>
                    <a:pt x="181356" y="478523"/>
                  </a:lnTo>
                  <a:lnTo>
                    <a:pt x="181356" y="473824"/>
                  </a:lnTo>
                  <a:lnTo>
                    <a:pt x="202692" y="441058"/>
                  </a:lnTo>
                  <a:lnTo>
                    <a:pt x="306832" y="281419"/>
                  </a:lnTo>
                  <a:lnTo>
                    <a:pt x="314579" y="269862"/>
                  </a:lnTo>
                  <a:lnTo>
                    <a:pt x="327279" y="245097"/>
                  </a:lnTo>
                  <a:lnTo>
                    <a:pt x="338836" y="211569"/>
                  </a:lnTo>
                  <a:lnTo>
                    <a:pt x="344043" y="173609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370310" y="6123780"/>
              <a:ext cx="144272" cy="145542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5825422" y="6028275"/>
            <a:ext cx="521334" cy="372110"/>
            <a:chOff x="6385559" y="6168865"/>
            <a:chExt cx="521334" cy="372110"/>
          </a:xfrm>
        </p:grpSpPr>
        <p:sp>
          <p:nvSpPr>
            <p:cNvPr id="25" name="object 25"/>
            <p:cNvSpPr/>
            <p:nvPr/>
          </p:nvSpPr>
          <p:spPr>
            <a:xfrm>
              <a:off x="6385559" y="6168865"/>
              <a:ext cx="518159" cy="372110"/>
            </a:xfrm>
            <a:custGeom>
              <a:avLst/>
              <a:gdLst/>
              <a:ahLst/>
              <a:cxnLst/>
              <a:rect l="l" t="t" r="r" b="b"/>
              <a:pathLst>
                <a:path w="518159" h="372109">
                  <a:moveTo>
                    <a:pt x="480648" y="130"/>
                  </a:moveTo>
                  <a:lnTo>
                    <a:pt x="40096" y="130"/>
                  </a:lnTo>
                  <a:lnTo>
                    <a:pt x="24475" y="3305"/>
                  </a:lnTo>
                  <a:lnTo>
                    <a:pt x="11649" y="11940"/>
                  </a:lnTo>
                  <a:lnTo>
                    <a:pt x="3013" y="24894"/>
                  </a:lnTo>
                  <a:lnTo>
                    <a:pt x="-161" y="40515"/>
                  </a:lnTo>
                  <a:lnTo>
                    <a:pt x="-161" y="331337"/>
                  </a:lnTo>
                  <a:lnTo>
                    <a:pt x="3013" y="346958"/>
                  </a:lnTo>
                  <a:lnTo>
                    <a:pt x="11649" y="359912"/>
                  </a:lnTo>
                  <a:lnTo>
                    <a:pt x="24475" y="368547"/>
                  </a:lnTo>
                  <a:lnTo>
                    <a:pt x="40096" y="371722"/>
                  </a:lnTo>
                  <a:lnTo>
                    <a:pt x="480648" y="371722"/>
                  </a:lnTo>
                  <a:lnTo>
                    <a:pt x="496142" y="368547"/>
                  </a:lnTo>
                  <a:lnTo>
                    <a:pt x="508968" y="359912"/>
                  </a:lnTo>
                  <a:lnTo>
                    <a:pt x="515953" y="349498"/>
                  </a:lnTo>
                  <a:lnTo>
                    <a:pt x="37302" y="349498"/>
                  </a:lnTo>
                  <a:lnTo>
                    <a:pt x="36286" y="348609"/>
                  </a:lnTo>
                  <a:lnTo>
                    <a:pt x="63337" y="327654"/>
                  </a:lnTo>
                  <a:lnTo>
                    <a:pt x="23714" y="327654"/>
                  </a:lnTo>
                  <a:lnTo>
                    <a:pt x="23714" y="69216"/>
                  </a:lnTo>
                  <a:lnTo>
                    <a:pt x="63337" y="69216"/>
                  </a:lnTo>
                  <a:lnTo>
                    <a:pt x="23714" y="38483"/>
                  </a:lnTo>
                  <a:lnTo>
                    <a:pt x="25745" y="30863"/>
                  </a:lnTo>
                  <a:lnTo>
                    <a:pt x="32476" y="24259"/>
                  </a:lnTo>
                  <a:lnTo>
                    <a:pt x="517858" y="24259"/>
                  </a:lnTo>
                  <a:lnTo>
                    <a:pt x="509730" y="11940"/>
                  </a:lnTo>
                  <a:lnTo>
                    <a:pt x="496777" y="3305"/>
                  </a:lnTo>
                  <a:lnTo>
                    <a:pt x="480648" y="130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99334" y="6382350"/>
              <a:ext cx="207258" cy="137156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6409943" y="6190201"/>
              <a:ext cx="497205" cy="304800"/>
            </a:xfrm>
            <a:custGeom>
              <a:avLst/>
              <a:gdLst/>
              <a:ahLst/>
              <a:cxnLst/>
              <a:rect l="l" t="t" r="r" b="b"/>
              <a:pathLst>
                <a:path w="497204" h="304800">
                  <a:moveTo>
                    <a:pt x="493601" y="129"/>
                  </a:moveTo>
                  <a:lnTo>
                    <a:pt x="464138" y="129"/>
                  </a:lnTo>
                  <a:lnTo>
                    <a:pt x="470742" y="5844"/>
                  </a:lnTo>
                  <a:lnTo>
                    <a:pt x="472647" y="12575"/>
                  </a:lnTo>
                  <a:lnTo>
                    <a:pt x="250275" y="186179"/>
                  </a:lnTo>
                  <a:lnTo>
                    <a:pt x="242782" y="189989"/>
                  </a:lnTo>
                  <a:lnTo>
                    <a:pt x="234401" y="191259"/>
                  </a:lnTo>
                  <a:lnTo>
                    <a:pt x="226273" y="189989"/>
                  </a:lnTo>
                  <a:lnTo>
                    <a:pt x="219415" y="186179"/>
                  </a:lnTo>
                  <a:lnTo>
                    <a:pt x="39461" y="45467"/>
                  </a:lnTo>
                  <a:lnTo>
                    <a:pt x="-161" y="45467"/>
                  </a:lnTo>
                  <a:lnTo>
                    <a:pt x="165822" y="174623"/>
                  </a:lnTo>
                  <a:lnTo>
                    <a:pt x="-161" y="304794"/>
                  </a:lnTo>
                  <a:lnTo>
                    <a:pt x="39461" y="304794"/>
                  </a:lnTo>
                  <a:lnTo>
                    <a:pt x="186015" y="189989"/>
                  </a:lnTo>
                  <a:lnTo>
                    <a:pt x="205064" y="205356"/>
                  </a:lnTo>
                  <a:lnTo>
                    <a:pt x="211922" y="209801"/>
                  </a:lnTo>
                  <a:lnTo>
                    <a:pt x="219161" y="212722"/>
                  </a:lnTo>
                  <a:lnTo>
                    <a:pt x="226908" y="214500"/>
                  </a:lnTo>
                  <a:lnTo>
                    <a:pt x="234782" y="215008"/>
                  </a:lnTo>
                  <a:lnTo>
                    <a:pt x="242909" y="214500"/>
                  </a:lnTo>
                  <a:lnTo>
                    <a:pt x="282786" y="191259"/>
                  </a:lnTo>
                  <a:lnTo>
                    <a:pt x="285580" y="189100"/>
                  </a:lnTo>
                  <a:lnTo>
                    <a:pt x="325584" y="189100"/>
                  </a:lnTo>
                  <a:lnTo>
                    <a:pt x="305773" y="173607"/>
                  </a:lnTo>
                  <a:lnTo>
                    <a:pt x="473536" y="43562"/>
                  </a:lnTo>
                  <a:lnTo>
                    <a:pt x="473536" y="304794"/>
                  </a:lnTo>
                  <a:lnTo>
                    <a:pt x="496522" y="304794"/>
                  </a:lnTo>
                  <a:lnTo>
                    <a:pt x="496649" y="16512"/>
                  </a:lnTo>
                  <a:lnTo>
                    <a:pt x="493982" y="764"/>
                  </a:lnTo>
                  <a:lnTo>
                    <a:pt x="493601" y="129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10534582" y="4906611"/>
            <a:ext cx="527685" cy="521334"/>
            <a:chOff x="11094719" y="5047201"/>
            <a:chExt cx="527685" cy="521334"/>
          </a:xfrm>
        </p:grpSpPr>
        <p:sp>
          <p:nvSpPr>
            <p:cNvPr id="29" name="object 29"/>
            <p:cNvSpPr/>
            <p:nvPr/>
          </p:nvSpPr>
          <p:spPr>
            <a:xfrm>
              <a:off x="11094719" y="5047201"/>
              <a:ext cx="527685" cy="521334"/>
            </a:xfrm>
            <a:custGeom>
              <a:avLst/>
              <a:gdLst/>
              <a:ahLst/>
              <a:cxnLst/>
              <a:rect l="l" t="t" r="r" b="b"/>
              <a:pathLst>
                <a:path w="527684" h="521335">
                  <a:moveTo>
                    <a:pt x="263364" y="158"/>
                  </a:moveTo>
                  <a:lnTo>
                    <a:pt x="211550" y="5238"/>
                  </a:lnTo>
                  <a:lnTo>
                    <a:pt x="162402" y="20477"/>
                  </a:lnTo>
                  <a:lnTo>
                    <a:pt x="117191" y="44480"/>
                  </a:lnTo>
                  <a:lnTo>
                    <a:pt x="76933" y="77372"/>
                  </a:lnTo>
                  <a:lnTo>
                    <a:pt x="43914" y="116614"/>
                  </a:lnTo>
                  <a:lnTo>
                    <a:pt x="19531" y="160809"/>
                  </a:lnTo>
                  <a:lnTo>
                    <a:pt x="4799" y="210211"/>
                  </a:lnTo>
                  <a:lnTo>
                    <a:pt x="-280" y="260755"/>
                  </a:lnTo>
                  <a:lnTo>
                    <a:pt x="4799" y="312697"/>
                  </a:lnTo>
                  <a:lnTo>
                    <a:pt x="19531" y="360702"/>
                  </a:lnTo>
                  <a:lnTo>
                    <a:pt x="43914" y="406294"/>
                  </a:lnTo>
                  <a:lnTo>
                    <a:pt x="76933" y="445409"/>
                  </a:lnTo>
                  <a:lnTo>
                    <a:pt x="117191" y="478301"/>
                  </a:lnTo>
                  <a:lnTo>
                    <a:pt x="162402" y="502430"/>
                  </a:lnTo>
                  <a:lnTo>
                    <a:pt x="211550" y="517543"/>
                  </a:lnTo>
                  <a:lnTo>
                    <a:pt x="263364" y="521353"/>
                  </a:lnTo>
                  <a:lnTo>
                    <a:pt x="315179" y="517543"/>
                  </a:lnTo>
                  <a:lnTo>
                    <a:pt x="364200" y="502430"/>
                  </a:lnTo>
                  <a:lnTo>
                    <a:pt x="378551" y="494810"/>
                  </a:lnTo>
                  <a:lnTo>
                    <a:pt x="251681" y="494810"/>
                  </a:lnTo>
                  <a:lnTo>
                    <a:pt x="239489" y="489731"/>
                  </a:lnTo>
                  <a:lnTo>
                    <a:pt x="198596" y="489731"/>
                  </a:lnTo>
                  <a:lnTo>
                    <a:pt x="173197" y="480841"/>
                  </a:lnTo>
                  <a:lnTo>
                    <a:pt x="148940" y="469538"/>
                  </a:lnTo>
                  <a:lnTo>
                    <a:pt x="126462" y="455568"/>
                  </a:lnTo>
                  <a:lnTo>
                    <a:pt x="105634" y="440456"/>
                  </a:lnTo>
                  <a:lnTo>
                    <a:pt x="116302" y="431566"/>
                  </a:lnTo>
                  <a:lnTo>
                    <a:pt x="127224" y="423946"/>
                  </a:lnTo>
                  <a:lnTo>
                    <a:pt x="88617" y="423946"/>
                  </a:lnTo>
                  <a:lnTo>
                    <a:pt x="62964" y="391054"/>
                  </a:lnTo>
                  <a:lnTo>
                    <a:pt x="43025" y="355622"/>
                  </a:lnTo>
                  <a:lnTo>
                    <a:pt x="29817" y="315237"/>
                  </a:lnTo>
                  <a:lnTo>
                    <a:pt x="23722" y="273455"/>
                  </a:lnTo>
                  <a:lnTo>
                    <a:pt x="525867" y="273455"/>
                  </a:lnTo>
                  <a:lnTo>
                    <a:pt x="527010" y="260755"/>
                  </a:lnTo>
                  <a:lnTo>
                    <a:pt x="525867" y="249453"/>
                  </a:lnTo>
                  <a:lnTo>
                    <a:pt x="23722" y="249453"/>
                  </a:lnTo>
                  <a:lnTo>
                    <a:pt x="29817" y="207671"/>
                  </a:lnTo>
                  <a:lnTo>
                    <a:pt x="42898" y="167159"/>
                  </a:lnTo>
                  <a:lnTo>
                    <a:pt x="62710" y="131727"/>
                  </a:lnTo>
                  <a:lnTo>
                    <a:pt x="88236" y="98834"/>
                  </a:lnTo>
                  <a:lnTo>
                    <a:pt x="125319" y="98834"/>
                  </a:lnTo>
                  <a:lnTo>
                    <a:pt x="115921" y="91215"/>
                  </a:lnTo>
                  <a:lnTo>
                    <a:pt x="148686" y="53370"/>
                  </a:lnTo>
                  <a:lnTo>
                    <a:pt x="198596" y="33050"/>
                  </a:lnTo>
                  <a:lnTo>
                    <a:pt x="236949" y="33050"/>
                  </a:lnTo>
                  <a:lnTo>
                    <a:pt x="251681" y="27970"/>
                  </a:lnTo>
                  <a:lnTo>
                    <a:pt x="378551" y="27970"/>
                  </a:lnTo>
                  <a:lnTo>
                    <a:pt x="364200" y="20477"/>
                  </a:lnTo>
                  <a:lnTo>
                    <a:pt x="315179" y="5238"/>
                  </a:lnTo>
                  <a:lnTo>
                    <a:pt x="263364" y="158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1246835" y="5428350"/>
              <a:ext cx="316983" cy="11277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1186159" y="5321521"/>
              <a:ext cx="298450" cy="152400"/>
            </a:xfrm>
            <a:custGeom>
              <a:avLst/>
              <a:gdLst/>
              <a:ahLst/>
              <a:cxnLst/>
              <a:rect l="l" t="t" r="r" b="b"/>
              <a:pathLst>
                <a:path w="298450" h="152400">
                  <a:moveTo>
                    <a:pt x="60548" y="151"/>
                  </a:moveTo>
                  <a:lnTo>
                    <a:pt x="36927" y="151"/>
                  </a:lnTo>
                  <a:lnTo>
                    <a:pt x="38578" y="29614"/>
                  </a:lnTo>
                  <a:lnTo>
                    <a:pt x="42007" y="58824"/>
                  </a:lnTo>
                  <a:lnTo>
                    <a:pt x="47214" y="88287"/>
                  </a:lnTo>
                  <a:lnTo>
                    <a:pt x="53944" y="115210"/>
                  </a:lnTo>
                  <a:lnTo>
                    <a:pt x="39594" y="122830"/>
                  </a:lnTo>
                  <a:lnTo>
                    <a:pt x="25751" y="131720"/>
                  </a:lnTo>
                  <a:lnTo>
                    <a:pt x="12543" y="140609"/>
                  </a:lnTo>
                  <a:lnTo>
                    <a:pt x="-282" y="152166"/>
                  </a:lnTo>
                  <a:lnTo>
                    <a:pt x="38324" y="152166"/>
                  </a:lnTo>
                  <a:lnTo>
                    <a:pt x="49627" y="144419"/>
                  </a:lnTo>
                  <a:lnTo>
                    <a:pt x="61310" y="138070"/>
                  </a:lnTo>
                  <a:lnTo>
                    <a:pt x="86837" y="138070"/>
                  </a:lnTo>
                  <a:lnTo>
                    <a:pt x="82646" y="127783"/>
                  </a:lnTo>
                  <a:lnTo>
                    <a:pt x="101949" y="120290"/>
                  </a:lnTo>
                  <a:lnTo>
                    <a:pt x="121888" y="115210"/>
                  </a:lnTo>
                  <a:lnTo>
                    <a:pt x="142080" y="111273"/>
                  </a:lnTo>
                  <a:lnTo>
                    <a:pt x="162781" y="110003"/>
                  </a:lnTo>
                  <a:lnTo>
                    <a:pt x="296762" y="110003"/>
                  </a:lnTo>
                  <a:lnTo>
                    <a:pt x="298032" y="104923"/>
                  </a:lnTo>
                  <a:lnTo>
                    <a:pt x="75534" y="104923"/>
                  </a:lnTo>
                  <a:lnTo>
                    <a:pt x="69565" y="80540"/>
                  </a:lnTo>
                  <a:lnTo>
                    <a:pt x="65120" y="53744"/>
                  </a:lnTo>
                  <a:lnTo>
                    <a:pt x="61945" y="27074"/>
                  </a:lnTo>
                  <a:lnTo>
                    <a:pt x="60548" y="151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1536387" y="5321673"/>
              <a:ext cx="85341" cy="149348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1262074" y="5321673"/>
              <a:ext cx="237737" cy="100581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1186159" y="5144737"/>
              <a:ext cx="292735" cy="149225"/>
            </a:xfrm>
            <a:custGeom>
              <a:avLst/>
              <a:gdLst/>
              <a:ahLst/>
              <a:cxnLst/>
              <a:rect l="l" t="t" r="r" b="b"/>
              <a:pathLst>
                <a:path w="292734" h="149225">
                  <a:moveTo>
                    <a:pt x="36038" y="155"/>
                  </a:moveTo>
                  <a:lnTo>
                    <a:pt x="-282" y="155"/>
                  </a:lnTo>
                  <a:lnTo>
                    <a:pt x="12162" y="11458"/>
                  </a:lnTo>
                  <a:lnTo>
                    <a:pt x="25243" y="20221"/>
                  </a:lnTo>
                  <a:lnTo>
                    <a:pt x="52928" y="37747"/>
                  </a:lnTo>
                  <a:lnTo>
                    <a:pt x="46452" y="64035"/>
                  </a:lnTo>
                  <a:lnTo>
                    <a:pt x="41372" y="91593"/>
                  </a:lnTo>
                  <a:lnTo>
                    <a:pt x="38197" y="120421"/>
                  </a:lnTo>
                  <a:lnTo>
                    <a:pt x="36673" y="149123"/>
                  </a:lnTo>
                  <a:lnTo>
                    <a:pt x="59532" y="149123"/>
                  </a:lnTo>
                  <a:lnTo>
                    <a:pt x="60929" y="122834"/>
                  </a:lnTo>
                  <a:lnTo>
                    <a:pt x="63850" y="96546"/>
                  </a:lnTo>
                  <a:lnTo>
                    <a:pt x="68295" y="70258"/>
                  </a:lnTo>
                  <a:lnTo>
                    <a:pt x="74010" y="46636"/>
                  </a:lnTo>
                  <a:lnTo>
                    <a:pt x="291936" y="46636"/>
                  </a:lnTo>
                  <a:lnTo>
                    <a:pt x="290920" y="42826"/>
                  </a:lnTo>
                  <a:lnTo>
                    <a:pt x="159733" y="42826"/>
                  </a:lnTo>
                  <a:lnTo>
                    <a:pt x="139540" y="40286"/>
                  </a:lnTo>
                  <a:lnTo>
                    <a:pt x="119475" y="36604"/>
                  </a:lnTo>
                  <a:lnTo>
                    <a:pt x="100044" y="31524"/>
                  </a:lnTo>
                  <a:lnTo>
                    <a:pt x="81249" y="25301"/>
                  </a:lnTo>
                  <a:lnTo>
                    <a:pt x="84805" y="15268"/>
                  </a:lnTo>
                  <a:lnTo>
                    <a:pt x="60167" y="15268"/>
                  </a:lnTo>
                  <a:lnTo>
                    <a:pt x="48738" y="7648"/>
                  </a:lnTo>
                  <a:lnTo>
                    <a:pt x="37562" y="1425"/>
                  </a:lnTo>
                  <a:lnTo>
                    <a:pt x="36038" y="155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1246835" y="5074791"/>
              <a:ext cx="374894" cy="219450"/>
            </a:xfrm>
            <a:prstGeom prst="rect">
              <a:avLst/>
            </a:prstGeom>
          </p:spPr>
        </p:pic>
      </p:grpSp>
      <p:grpSp>
        <p:nvGrpSpPr>
          <p:cNvPr id="36" name="object 36"/>
          <p:cNvGrpSpPr/>
          <p:nvPr/>
        </p:nvGrpSpPr>
        <p:grpSpPr>
          <a:xfrm>
            <a:off x="5837615" y="4915914"/>
            <a:ext cx="514984" cy="512445"/>
            <a:chOff x="6397752" y="5056504"/>
            <a:chExt cx="514984" cy="512445"/>
          </a:xfrm>
        </p:grpSpPr>
        <p:pic>
          <p:nvPicPr>
            <p:cNvPr id="37" name="object 3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656663" y="5056504"/>
              <a:ext cx="256025" cy="246881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397587" y="5105278"/>
              <a:ext cx="460375" cy="463550"/>
            </a:xfrm>
            <a:custGeom>
              <a:avLst/>
              <a:gdLst/>
              <a:ahLst/>
              <a:cxnLst/>
              <a:rect l="l" t="t" r="r" b="b"/>
              <a:pathLst>
                <a:path w="460375" h="463550">
                  <a:moveTo>
                    <a:pt x="408800" y="406006"/>
                  </a:moveTo>
                  <a:lnTo>
                    <a:pt x="403593" y="400799"/>
                  </a:lnTo>
                  <a:lnTo>
                    <a:pt x="336664" y="328028"/>
                  </a:lnTo>
                  <a:lnTo>
                    <a:pt x="331584" y="322821"/>
                  </a:lnTo>
                  <a:lnTo>
                    <a:pt x="321297" y="322821"/>
                  </a:lnTo>
                  <a:lnTo>
                    <a:pt x="311137" y="333108"/>
                  </a:lnTo>
                  <a:lnTo>
                    <a:pt x="311137" y="343649"/>
                  </a:lnTo>
                  <a:lnTo>
                    <a:pt x="377939" y="411340"/>
                  </a:lnTo>
                  <a:lnTo>
                    <a:pt x="353809" y="426961"/>
                  </a:lnTo>
                  <a:lnTo>
                    <a:pt x="328409" y="434581"/>
                  </a:lnTo>
                  <a:lnTo>
                    <a:pt x="301866" y="434581"/>
                  </a:lnTo>
                  <a:lnTo>
                    <a:pt x="240906" y="410705"/>
                  </a:lnTo>
                  <a:lnTo>
                    <a:pt x="184518" y="368287"/>
                  </a:lnTo>
                  <a:lnTo>
                    <a:pt x="136131" y="322821"/>
                  </a:lnTo>
                  <a:lnTo>
                    <a:pt x="87376" y="267957"/>
                  </a:lnTo>
                  <a:lnTo>
                    <a:pt x="55626" y="223253"/>
                  </a:lnTo>
                  <a:lnTo>
                    <a:pt x="33020" y="182105"/>
                  </a:lnTo>
                  <a:lnTo>
                    <a:pt x="23495" y="153416"/>
                  </a:lnTo>
                  <a:lnTo>
                    <a:pt x="25400" y="127635"/>
                  </a:lnTo>
                  <a:lnTo>
                    <a:pt x="38862" y="101727"/>
                  </a:lnTo>
                  <a:lnTo>
                    <a:pt x="100076" y="31242"/>
                  </a:lnTo>
                  <a:lnTo>
                    <a:pt x="177279" y="109347"/>
                  </a:lnTo>
                  <a:lnTo>
                    <a:pt x="156578" y="130175"/>
                  </a:lnTo>
                  <a:lnTo>
                    <a:pt x="156578" y="140589"/>
                  </a:lnTo>
                  <a:lnTo>
                    <a:pt x="166865" y="150876"/>
                  </a:lnTo>
                  <a:lnTo>
                    <a:pt x="177279" y="150876"/>
                  </a:lnTo>
                  <a:lnTo>
                    <a:pt x="182359" y="145796"/>
                  </a:lnTo>
                  <a:lnTo>
                    <a:pt x="202933" y="119761"/>
                  </a:lnTo>
                  <a:lnTo>
                    <a:pt x="208013" y="114554"/>
                  </a:lnTo>
                  <a:lnTo>
                    <a:pt x="208013" y="104140"/>
                  </a:lnTo>
                  <a:lnTo>
                    <a:pt x="105156" y="0"/>
                  </a:lnTo>
                  <a:lnTo>
                    <a:pt x="94869" y="0"/>
                  </a:lnTo>
                  <a:lnTo>
                    <a:pt x="43434" y="52070"/>
                  </a:lnTo>
                  <a:lnTo>
                    <a:pt x="15494" y="89408"/>
                  </a:lnTo>
                  <a:lnTo>
                    <a:pt x="1016" y="124333"/>
                  </a:lnTo>
                  <a:lnTo>
                    <a:pt x="0" y="158115"/>
                  </a:lnTo>
                  <a:lnTo>
                    <a:pt x="12573" y="192519"/>
                  </a:lnTo>
                  <a:lnTo>
                    <a:pt x="17907" y="208902"/>
                  </a:lnTo>
                  <a:lnTo>
                    <a:pt x="68834" y="286245"/>
                  </a:lnTo>
                  <a:lnTo>
                    <a:pt x="120650" y="343649"/>
                  </a:lnTo>
                  <a:lnTo>
                    <a:pt x="177914" y="395719"/>
                  </a:lnTo>
                  <a:lnTo>
                    <a:pt x="223507" y="429501"/>
                  </a:lnTo>
                  <a:lnTo>
                    <a:pt x="264655" y="452869"/>
                  </a:lnTo>
                  <a:lnTo>
                    <a:pt x="311137" y="463283"/>
                  </a:lnTo>
                  <a:lnTo>
                    <a:pt x="334124" y="460489"/>
                  </a:lnTo>
                  <a:lnTo>
                    <a:pt x="357238" y="452234"/>
                  </a:lnTo>
                  <a:lnTo>
                    <a:pt x="380479" y="439026"/>
                  </a:lnTo>
                  <a:lnTo>
                    <a:pt x="403593" y="421754"/>
                  </a:lnTo>
                  <a:lnTo>
                    <a:pt x="408800" y="416547"/>
                  </a:lnTo>
                  <a:lnTo>
                    <a:pt x="408800" y="406006"/>
                  </a:lnTo>
                  <a:close/>
                </a:path>
                <a:path w="460375" h="463550">
                  <a:moveTo>
                    <a:pt x="460235" y="359143"/>
                  </a:moveTo>
                  <a:lnTo>
                    <a:pt x="455028" y="353936"/>
                  </a:lnTo>
                  <a:lnTo>
                    <a:pt x="357238" y="260210"/>
                  </a:lnTo>
                  <a:lnTo>
                    <a:pt x="352285" y="255003"/>
                  </a:lnTo>
                  <a:lnTo>
                    <a:pt x="341871" y="255003"/>
                  </a:lnTo>
                  <a:lnTo>
                    <a:pt x="341871" y="260210"/>
                  </a:lnTo>
                  <a:lnTo>
                    <a:pt x="290436" y="307200"/>
                  </a:lnTo>
                  <a:lnTo>
                    <a:pt x="274307" y="315455"/>
                  </a:lnTo>
                  <a:lnTo>
                    <a:pt x="250558" y="314947"/>
                  </a:lnTo>
                  <a:lnTo>
                    <a:pt x="220967" y="302628"/>
                  </a:lnTo>
                  <a:lnTo>
                    <a:pt x="187566" y="275958"/>
                  </a:lnTo>
                  <a:lnTo>
                    <a:pt x="160261" y="241922"/>
                  </a:lnTo>
                  <a:lnTo>
                    <a:pt x="146926" y="211442"/>
                  </a:lnTo>
                  <a:lnTo>
                    <a:pt x="146291" y="185788"/>
                  </a:lnTo>
                  <a:lnTo>
                    <a:pt x="156578" y="166624"/>
                  </a:lnTo>
                  <a:lnTo>
                    <a:pt x="161658" y="161417"/>
                  </a:lnTo>
                  <a:lnTo>
                    <a:pt x="161658" y="150876"/>
                  </a:lnTo>
                  <a:lnTo>
                    <a:pt x="156578" y="145796"/>
                  </a:lnTo>
                  <a:lnTo>
                    <a:pt x="84582" y="77978"/>
                  </a:lnTo>
                  <a:lnTo>
                    <a:pt x="79502" y="72898"/>
                  </a:lnTo>
                  <a:lnTo>
                    <a:pt x="69088" y="72898"/>
                  </a:lnTo>
                  <a:lnTo>
                    <a:pt x="58928" y="83185"/>
                  </a:lnTo>
                  <a:lnTo>
                    <a:pt x="58928" y="93726"/>
                  </a:lnTo>
                  <a:lnTo>
                    <a:pt x="125730" y="161417"/>
                  </a:lnTo>
                  <a:lnTo>
                    <a:pt x="117729" y="185407"/>
                  </a:lnTo>
                  <a:lnTo>
                    <a:pt x="134493" y="255003"/>
                  </a:lnTo>
                  <a:lnTo>
                    <a:pt x="166865" y="296659"/>
                  </a:lnTo>
                  <a:lnTo>
                    <a:pt x="211188" y="331584"/>
                  </a:lnTo>
                  <a:lnTo>
                    <a:pt x="250558" y="345554"/>
                  </a:lnTo>
                  <a:lnTo>
                    <a:pt x="284086" y="342887"/>
                  </a:lnTo>
                  <a:lnTo>
                    <a:pt x="311137" y="328028"/>
                  </a:lnTo>
                  <a:lnTo>
                    <a:pt x="347078" y="291452"/>
                  </a:lnTo>
                  <a:lnTo>
                    <a:pt x="424294" y="364350"/>
                  </a:lnTo>
                  <a:lnTo>
                    <a:pt x="408800" y="380098"/>
                  </a:lnTo>
                  <a:lnTo>
                    <a:pt x="408800" y="395592"/>
                  </a:lnTo>
                  <a:lnTo>
                    <a:pt x="413880" y="400799"/>
                  </a:lnTo>
                  <a:lnTo>
                    <a:pt x="424294" y="400799"/>
                  </a:lnTo>
                  <a:lnTo>
                    <a:pt x="455028" y="369557"/>
                  </a:lnTo>
                  <a:lnTo>
                    <a:pt x="460235" y="369557"/>
                  </a:lnTo>
                  <a:lnTo>
                    <a:pt x="460235" y="359143"/>
                  </a:lnTo>
                  <a:close/>
                </a:path>
              </a:pathLst>
            </a:custGeom>
            <a:solidFill>
              <a:srgbClr val="E84E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/>
          <p:nvPr/>
        </p:nvSpPr>
        <p:spPr>
          <a:xfrm>
            <a:off x="5794778" y="7000702"/>
            <a:ext cx="618490" cy="520700"/>
          </a:xfrm>
          <a:custGeom>
            <a:avLst/>
            <a:gdLst/>
            <a:ahLst/>
            <a:cxnLst/>
            <a:rect l="l" t="t" r="r" b="b"/>
            <a:pathLst>
              <a:path w="618490" h="520700">
                <a:moveTo>
                  <a:pt x="492366" y="474967"/>
                </a:moveTo>
                <a:lnTo>
                  <a:pt x="489191" y="457695"/>
                </a:lnTo>
                <a:lnTo>
                  <a:pt x="480682" y="441439"/>
                </a:lnTo>
                <a:lnTo>
                  <a:pt x="468109" y="427850"/>
                </a:lnTo>
                <a:lnTo>
                  <a:pt x="468109" y="474967"/>
                </a:lnTo>
                <a:lnTo>
                  <a:pt x="466585" y="482079"/>
                </a:lnTo>
                <a:lnTo>
                  <a:pt x="462394" y="487921"/>
                </a:lnTo>
                <a:lnTo>
                  <a:pt x="456044" y="491985"/>
                </a:lnTo>
                <a:lnTo>
                  <a:pt x="448297" y="493509"/>
                </a:lnTo>
                <a:lnTo>
                  <a:pt x="47244" y="493509"/>
                </a:lnTo>
                <a:lnTo>
                  <a:pt x="38989" y="491985"/>
                </a:lnTo>
                <a:lnTo>
                  <a:pt x="32258" y="487921"/>
                </a:lnTo>
                <a:lnTo>
                  <a:pt x="27940" y="482079"/>
                </a:lnTo>
                <a:lnTo>
                  <a:pt x="26416" y="474967"/>
                </a:lnTo>
                <a:lnTo>
                  <a:pt x="28194" y="465696"/>
                </a:lnTo>
                <a:lnTo>
                  <a:pt x="32893" y="456298"/>
                </a:lnTo>
                <a:lnTo>
                  <a:pt x="39878" y="448551"/>
                </a:lnTo>
                <a:lnTo>
                  <a:pt x="48387" y="443471"/>
                </a:lnTo>
                <a:lnTo>
                  <a:pt x="164846" y="398894"/>
                </a:lnTo>
                <a:lnTo>
                  <a:pt x="173228" y="394576"/>
                </a:lnTo>
                <a:lnTo>
                  <a:pt x="180073" y="388734"/>
                </a:lnTo>
                <a:lnTo>
                  <a:pt x="185534" y="381749"/>
                </a:lnTo>
                <a:lnTo>
                  <a:pt x="189090" y="373875"/>
                </a:lnTo>
                <a:lnTo>
                  <a:pt x="190360" y="365620"/>
                </a:lnTo>
                <a:lnTo>
                  <a:pt x="189217" y="357111"/>
                </a:lnTo>
                <a:lnTo>
                  <a:pt x="185661" y="348856"/>
                </a:lnTo>
                <a:lnTo>
                  <a:pt x="180073" y="341236"/>
                </a:lnTo>
                <a:lnTo>
                  <a:pt x="171704" y="329679"/>
                </a:lnTo>
                <a:lnTo>
                  <a:pt x="153289" y="300850"/>
                </a:lnTo>
                <a:lnTo>
                  <a:pt x="134747" y="259575"/>
                </a:lnTo>
                <a:lnTo>
                  <a:pt x="126238" y="210807"/>
                </a:lnTo>
                <a:lnTo>
                  <a:pt x="135763" y="164198"/>
                </a:lnTo>
                <a:lnTo>
                  <a:pt x="161671" y="126238"/>
                </a:lnTo>
                <a:lnTo>
                  <a:pt x="200012" y="100584"/>
                </a:lnTo>
                <a:lnTo>
                  <a:pt x="247256" y="91186"/>
                </a:lnTo>
                <a:lnTo>
                  <a:pt x="294500" y="100584"/>
                </a:lnTo>
                <a:lnTo>
                  <a:pt x="332727" y="126238"/>
                </a:lnTo>
                <a:lnTo>
                  <a:pt x="358635" y="164198"/>
                </a:lnTo>
                <a:lnTo>
                  <a:pt x="368033" y="210807"/>
                </a:lnTo>
                <a:lnTo>
                  <a:pt x="359651" y="259067"/>
                </a:lnTo>
                <a:lnTo>
                  <a:pt x="341236" y="300469"/>
                </a:lnTo>
                <a:lnTo>
                  <a:pt x="322567" y="329806"/>
                </a:lnTo>
                <a:lnTo>
                  <a:pt x="308597" y="348856"/>
                </a:lnTo>
                <a:lnTo>
                  <a:pt x="305295" y="357111"/>
                </a:lnTo>
                <a:lnTo>
                  <a:pt x="304152" y="365620"/>
                </a:lnTo>
                <a:lnTo>
                  <a:pt x="305422" y="373875"/>
                </a:lnTo>
                <a:lnTo>
                  <a:pt x="446138" y="443471"/>
                </a:lnTo>
                <a:lnTo>
                  <a:pt x="454647" y="448551"/>
                </a:lnTo>
                <a:lnTo>
                  <a:pt x="461632" y="456298"/>
                </a:lnTo>
                <a:lnTo>
                  <a:pt x="466331" y="465696"/>
                </a:lnTo>
                <a:lnTo>
                  <a:pt x="468109" y="474967"/>
                </a:lnTo>
                <a:lnTo>
                  <a:pt x="468109" y="427850"/>
                </a:lnTo>
                <a:lnTo>
                  <a:pt x="468109" y="427723"/>
                </a:lnTo>
                <a:lnTo>
                  <a:pt x="452742" y="418452"/>
                </a:lnTo>
                <a:lnTo>
                  <a:pt x="336156" y="373875"/>
                </a:lnTo>
                <a:lnTo>
                  <a:pt x="332854" y="372732"/>
                </a:lnTo>
                <a:lnTo>
                  <a:pt x="329552" y="370573"/>
                </a:lnTo>
                <a:lnTo>
                  <a:pt x="329552" y="364096"/>
                </a:lnTo>
                <a:lnTo>
                  <a:pt x="330568" y="361937"/>
                </a:lnTo>
                <a:lnTo>
                  <a:pt x="332854" y="358635"/>
                </a:lnTo>
                <a:lnTo>
                  <a:pt x="343522" y="345046"/>
                </a:lnTo>
                <a:lnTo>
                  <a:pt x="364604" y="312407"/>
                </a:lnTo>
                <a:lnTo>
                  <a:pt x="385051" y="265925"/>
                </a:lnTo>
                <a:lnTo>
                  <a:pt x="394576" y="210807"/>
                </a:lnTo>
                <a:lnTo>
                  <a:pt x="386829" y="164706"/>
                </a:lnTo>
                <a:lnTo>
                  <a:pt x="365620" y="124460"/>
                </a:lnTo>
                <a:lnTo>
                  <a:pt x="333362" y="92456"/>
                </a:lnTo>
                <a:lnTo>
                  <a:pt x="330822" y="91186"/>
                </a:lnTo>
                <a:lnTo>
                  <a:pt x="292849" y="71501"/>
                </a:lnTo>
                <a:lnTo>
                  <a:pt x="246113" y="64008"/>
                </a:lnTo>
                <a:lnTo>
                  <a:pt x="199504" y="71501"/>
                </a:lnTo>
                <a:lnTo>
                  <a:pt x="158750" y="92456"/>
                </a:lnTo>
                <a:lnTo>
                  <a:pt x="126492" y="124460"/>
                </a:lnTo>
                <a:lnTo>
                  <a:pt x="105410" y="164706"/>
                </a:lnTo>
                <a:lnTo>
                  <a:pt x="97790" y="210807"/>
                </a:lnTo>
                <a:lnTo>
                  <a:pt x="106934" y="265925"/>
                </a:lnTo>
                <a:lnTo>
                  <a:pt x="127254" y="312407"/>
                </a:lnTo>
                <a:lnTo>
                  <a:pt x="148336" y="345046"/>
                </a:lnTo>
                <a:lnTo>
                  <a:pt x="159258" y="358635"/>
                </a:lnTo>
                <a:lnTo>
                  <a:pt x="163703" y="365239"/>
                </a:lnTo>
                <a:lnTo>
                  <a:pt x="161544" y="369430"/>
                </a:lnTo>
                <a:lnTo>
                  <a:pt x="159258" y="371589"/>
                </a:lnTo>
                <a:lnTo>
                  <a:pt x="155956" y="373875"/>
                </a:lnTo>
                <a:lnTo>
                  <a:pt x="39624" y="418452"/>
                </a:lnTo>
                <a:lnTo>
                  <a:pt x="24003" y="427850"/>
                </a:lnTo>
                <a:lnTo>
                  <a:pt x="11430" y="441439"/>
                </a:lnTo>
                <a:lnTo>
                  <a:pt x="3048" y="457695"/>
                </a:lnTo>
                <a:lnTo>
                  <a:pt x="0" y="474967"/>
                </a:lnTo>
                <a:lnTo>
                  <a:pt x="3683" y="492620"/>
                </a:lnTo>
                <a:lnTo>
                  <a:pt x="13589" y="507225"/>
                </a:lnTo>
                <a:lnTo>
                  <a:pt x="28321" y="517004"/>
                </a:lnTo>
                <a:lnTo>
                  <a:pt x="46228" y="520687"/>
                </a:lnTo>
                <a:lnTo>
                  <a:pt x="446138" y="520687"/>
                </a:lnTo>
                <a:lnTo>
                  <a:pt x="464045" y="517004"/>
                </a:lnTo>
                <a:lnTo>
                  <a:pt x="478523" y="507225"/>
                </a:lnTo>
                <a:lnTo>
                  <a:pt x="488048" y="493509"/>
                </a:lnTo>
                <a:lnTo>
                  <a:pt x="488556" y="492620"/>
                </a:lnTo>
                <a:lnTo>
                  <a:pt x="492366" y="474967"/>
                </a:lnTo>
                <a:close/>
              </a:path>
              <a:path w="618490" h="520700">
                <a:moveTo>
                  <a:pt x="618477" y="411213"/>
                </a:moveTo>
                <a:lnTo>
                  <a:pt x="598284" y="366255"/>
                </a:lnTo>
                <a:lnTo>
                  <a:pt x="541388" y="337426"/>
                </a:lnTo>
                <a:lnTo>
                  <a:pt x="486524" y="319265"/>
                </a:lnTo>
                <a:lnTo>
                  <a:pt x="472808" y="314058"/>
                </a:lnTo>
                <a:lnTo>
                  <a:pt x="462648" y="307581"/>
                </a:lnTo>
                <a:lnTo>
                  <a:pt x="459600" y="295135"/>
                </a:lnTo>
                <a:lnTo>
                  <a:pt x="466712" y="280022"/>
                </a:lnTo>
                <a:lnTo>
                  <a:pt x="485635" y="254241"/>
                </a:lnTo>
                <a:lnTo>
                  <a:pt x="507098" y="208775"/>
                </a:lnTo>
                <a:lnTo>
                  <a:pt x="518401" y="160642"/>
                </a:lnTo>
                <a:lnTo>
                  <a:pt x="515988" y="112141"/>
                </a:lnTo>
                <a:lnTo>
                  <a:pt x="496684" y="66167"/>
                </a:lnTo>
                <a:lnTo>
                  <a:pt x="465569" y="31750"/>
                </a:lnTo>
                <a:lnTo>
                  <a:pt x="426707" y="9652"/>
                </a:lnTo>
                <a:lnTo>
                  <a:pt x="383527" y="0"/>
                </a:lnTo>
                <a:lnTo>
                  <a:pt x="338950" y="3175"/>
                </a:lnTo>
                <a:lnTo>
                  <a:pt x="295643" y="19431"/>
                </a:lnTo>
                <a:lnTo>
                  <a:pt x="289293" y="27940"/>
                </a:lnTo>
                <a:lnTo>
                  <a:pt x="291198" y="37465"/>
                </a:lnTo>
                <a:lnTo>
                  <a:pt x="298945" y="44069"/>
                </a:lnTo>
                <a:lnTo>
                  <a:pt x="309740" y="43307"/>
                </a:lnTo>
                <a:lnTo>
                  <a:pt x="352793" y="28702"/>
                </a:lnTo>
                <a:lnTo>
                  <a:pt x="395719" y="29845"/>
                </a:lnTo>
                <a:lnTo>
                  <a:pt x="434708" y="44958"/>
                </a:lnTo>
                <a:lnTo>
                  <a:pt x="466458" y="72009"/>
                </a:lnTo>
                <a:lnTo>
                  <a:pt x="486778" y="109220"/>
                </a:lnTo>
                <a:lnTo>
                  <a:pt x="492366" y="154305"/>
                </a:lnTo>
                <a:lnTo>
                  <a:pt x="487921" y="181597"/>
                </a:lnTo>
                <a:lnTo>
                  <a:pt x="479031" y="207886"/>
                </a:lnTo>
                <a:lnTo>
                  <a:pt x="466966" y="232778"/>
                </a:lnTo>
                <a:lnTo>
                  <a:pt x="452742" y="256527"/>
                </a:lnTo>
                <a:lnTo>
                  <a:pt x="435470" y="279387"/>
                </a:lnTo>
                <a:lnTo>
                  <a:pt x="429374" y="291960"/>
                </a:lnTo>
                <a:lnTo>
                  <a:pt x="453504" y="333870"/>
                </a:lnTo>
                <a:lnTo>
                  <a:pt x="529577" y="364096"/>
                </a:lnTo>
                <a:lnTo>
                  <a:pt x="557009" y="373748"/>
                </a:lnTo>
                <a:lnTo>
                  <a:pt x="570344" y="380098"/>
                </a:lnTo>
                <a:lnTo>
                  <a:pt x="581139" y="388988"/>
                </a:lnTo>
                <a:lnTo>
                  <a:pt x="589140" y="404228"/>
                </a:lnTo>
                <a:lnTo>
                  <a:pt x="586473" y="417436"/>
                </a:lnTo>
                <a:lnTo>
                  <a:pt x="575932" y="426961"/>
                </a:lnTo>
                <a:lnTo>
                  <a:pt x="560438" y="430390"/>
                </a:lnTo>
                <a:lnTo>
                  <a:pt x="528434" y="430390"/>
                </a:lnTo>
                <a:lnTo>
                  <a:pt x="518655" y="434581"/>
                </a:lnTo>
                <a:lnTo>
                  <a:pt x="515353" y="443979"/>
                </a:lnTo>
                <a:lnTo>
                  <a:pt x="518655" y="453377"/>
                </a:lnTo>
                <a:lnTo>
                  <a:pt x="528434" y="457568"/>
                </a:lnTo>
                <a:lnTo>
                  <a:pt x="555993" y="458711"/>
                </a:lnTo>
                <a:lnTo>
                  <a:pt x="569963" y="458457"/>
                </a:lnTo>
                <a:lnTo>
                  <a:pt x="583298" y="456552"/>
                </a:lnTo>
                <a:lnTo>
                  <a:pt x="601840" y="446392"/>
                </a:lnTo>
                <a:lnTo>
                  <a:pt x="613905" y="430390"/>
                </a:lnTo>
                <a:lnTo>
                  <a:pt x="618477" y="411213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0" name="object 4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642830" y="6784676"/>
            <a:ext cx="2078683" cy="2096970"/>
          </a:xfrm>
          <a:prstGeom prst="rect">
            <a:avLst/>
          </a:prstGeom>
        </p:spPr>
      </p:pic>
      <p:sp>
        <p:nvSpPr>
          <p:cNvPr id="41" name="object 41"/>
          <p:cNvSpPr/>
          <p:nvPr/>
        </p:nvSpPr>
        <p:spPr>
          <a:xfrm>
            <a:off x="0" y="9314402"/>
            <a:ext cx="1993264" cy="1996439"/>
          </a:xfrm>
          <a:custGeom>
            <a:avLst/>
            <a:gdLst/>
            <a:ahLst/>
            <a:cxnLst/>
            <a:rect l="l" t="t" r="r" b="b"/>
            <a:pathLst>
              <a:path w="1993264" h="1996440">
                <a:moveTo>
                  <a:pt x="0" y="50"/>
                </a:moveTo>
                <a:lnTo>
                  <a:pt x="0" y="1996109"/>
                </a:lnTo>
                <a:lnTo>
                  <a:pt x="1993214" y="1996109"/>
                </a:lnTo>
                <a:lnTo>
                  <a:pt x="0" y="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349752" y="0"/>
            <a:ext cx="1990725" cy="1990725"/>
          </a:xfrm>
          <a:custGeom>
            <a:avLst/>
            <a:gdLst/>
            <a:ahLst/>
            <a:cxnLst/>
            <a:rect l="l" t="t" r="r" b="b"/>
            <a:pathLst>
              <a:path w="1990725" h="1990725">
                <a:moveTo>
                  <a:pt x="1990209" y="286"/>
                </a:moveTo>
                <a:lnTo>
                  <a:pt x="-84" y="286"/>
                </a:lnTo>
                <a:lnTo>
                  <a:pt x="1990209" y="1990579"/>
                </a:lnTo>
                <a:lnTo>
                  <a:pt x="1990209" y="2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7593056" y="0"/>
            <a:ext cx="2508250" cy="2514600"/>
          </a:xfrm>
          <a:custGeom>
            <a:avLst/>
            <a:gdLst/>
            <a:ahLst/>
            <a:cxnLst/>
            <a:rect l="l" t="t" r="r" b="b"/>
            <a:pathLst>
              <a:path w="2508250" h="2514600">
                <a:moveTo>
                  <a:pt x="2507741" y="286"/>
                </a:moveTo>
                <a:lnTo>
                  <a:pt x="-444" y="286"/>
                </a:lnTo>
                <a:lnTo>
                  <a:pt x="2507741" y="2514822"/>
                </a:lnTo>
                <a:lnTo>
                  <a:pt x="2507741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6">
            <a:extLst>
              <a:ext uri="{FF2B5EF4-FFF2-40B4-BE49-F238E27FC236}">
                <a16:creationId xmlns:a16="http://schemas.microsoft.com/office/drawing/2014/main" id="{1F46A214-DBE8-9124-9110-BC37BF9F8804}"/>
              </a:ext>
            </a:extLst>
          </p:cNvPr>
          <p:cNvSpPr txBox="1">
            <a:spLocks/>
          </p:cNvSpPr>
          <p:nvPr/>
        </p:nvSpPr>
        <p:spPr>
          <a:xfrm>
            <a:off x="6165850" y="9008984"/>
            <a:ext cx="8153400" cy="124264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10"/>
              </a:spcBef>
            </a:pPr>
            <a:r>
              <a:rPr lang="ru-RU" sz="3950" kern="0" dirty="0">
                <a:solidFill>
                  <a:srgbClr val="E84E20"/>
                </a:solidFill>
              </a:rPr>
              <a:t>СКАЧАЙТЕ ПРЕЗЕНТАЦИЮ </a:t>
            </a:r>
          </a:p>
          <a:p>
            <a:pPr marL="12700">
              <a:spcBef>
                <a:spcPts val="110"/>
              </a:spcBef>
            </a:pPr>
            <a:r>
              <a:rPr lang="ru-RU" sz="3950" kern="0" dirty="0">
                <a:solidFill>
                  <a:srgbClr val="E84E20"/>
                </a:solidFill>
              </a:rPr>
              <a:t>ПО </a:t>
            </a:r>
            <a:r>
              <a:rPr lang="en-US" sz="3950" kern="0" dirty="0">
                <a:solidFill>
                  <a:srgbClr val="E84E20"/>
                </a:solidFill>
              </a:rPr>
              <a:t>QR</a:t>
            </a:r>
            <a:r>
              <a:rPr lang="ru-RU" sz="3950" kern="0" dirty="0">
                <a:solidFill>
                  <a:srgbClr val="E84E20"/>
                </a:solidFill>
              </a:rPr>
              <a:t>-КОДУ</a:t>
            </a:r>
            <a:endParaRPr lang="ru-RU" sz="3950" kern="0" dirty="0"/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21E04A7A-134F-335B-58F5-0DB18609F97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7050" y="7872279"/>
            <a:ext cx="3402247" cy="34022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15"/>
            <a:ext cx="3035935" cy="3038475"/>
          </a:xfrm>
          <a:custGeom>
            <a:avLst/>
            <a:gdLst/>
            <a:ahLst/>
            <a:cxnLst/>
            <a:rect l="l" t="t" r="r" b="b"/>
            <a:pathLst>
              <a:path w="3035935" h="3038475">
                <a:moveTo>
                  <a:pt x="3035477" y="285"/>
                </a:moveTo>
                <a:lnTo>
                  <a:pt x="0" y="285"/>
                </a:lnTo>
                <a:lnTo>
                  <a:pt x="0" y="3038557"/>
                </a:lnTo>
                <a:lnTo>
                  <a:pt x="3035477" y="285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068418" y="8275160"/>
            <a:ext cx="3035300" cy="3035935"/>
          </a:xfrm>
          <a:custGeom>
            <a:avLst/>
            <a:gdLst/>
            <a:ahLst/>
            <a:cxnLst/>
            <a:rect l="l" t="t" r="r" b="b"/>
            <a:pathLst>
              <a:path w="3035300" h="3035934">
                <a:moveTo>
                  <a:pt x="3034664" y="76"/>
                </a:moveTo>
                <a:lnTo>
                  <a:pt x="-431" y="3035529"/>
                </a:lnTo>
                <a:lnTo>
                  <a:pt x="3034664" y="3035529"/>
                </a:lnTo>
                <a:lnTo>
                  <a:pt x="3034664" y="76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57774" y="83005"/>
            <a:ext cx="133153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МЕРЫ</a:t>
            </a:r>
            <a:r>
              <a:rPr spc="-50" dirty="0"/>
              <a:t> ПОДДЕРЖКИ</a:t>
            </a:r>
            <a:r>
              <a:rPr spc="-215" dirty="0"/>
              <a:t> </a:t>
            </a:r>
            <a:r>
              <a:rPr spc="-15" dirty="0"/>
              <a:t>ДЛЯ</a:t>
            </a:r>
            <a:r>
              <a:rPr spc="-145" dirty="0"/>
              <a:t> </a:t>
            </a:r>
            <a:r>
              <a:rPr spc="-25" dirty="0"/>
              <a:t>СМСП</a:t>
            </a:r>
            <a:r>
              <a:rPr spc="-85" dirty="0"/>
              <a:t> </a:t>
            </a:r>
            <a:r>
              <a:rPr spc="-5" dirty="0"/>
              <a:t>И</a:t>
            </a:r>
            <a:r>
              <a:rPr spc="-50" dirty="0"/>
              <a:t> САМОЗАНЯТЫХ</a:t>
            </a:r>
          </a:p>
        </p:txBody>
      </p:sp>
      <p:sp>
        <p:nvSpPr>
          <p:cNvPr id="5" name="object 5"/>
          <p:cNvSpPr/>
          <p:nvPr/>
        </p:nvSpPr>
        <p:spPr>
          <a:xfrm>
            <a:off x="1974850" y="1191871"/>
            <a:ext cx="15499715" cy="9653228"/>
          </a:xfrm>
          <a:custGeom>
            <a:avLst/>
            <a:gdLst/>
            <a:ahLst/>
            <a:cxnLst/>
            <a:rect l="l" t="t" r="r" b="b"/>
            <a:pathLst>
              <a:path w="13252450" h="8433435">
                <a:moveTo>
                  <a:pt x="13251520" y="231"/>
                </a:moveTo>
                <a:lnTo>
                  <a:pt x="1194699" y="231"/>
                </a:lnTo>
                <a:lnTo>
                  <a:pt x="-86" y="1391735"/>
                </a:lnTo>
                <a:lnTo>
                  <a:pt x="-86" y="8433402"/>
                </a:lnTo>
                <a:lnTo>
                  <a:pt x="12056734" y="8433402"/>
                </a:lnTo>
                <a:lnTo>
                  <a:pt x="13251520" y="7041949"/>
                </a:lnTo>
                <a:lnTo>
                  <a:pt x="13251520" y="231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442717" y="1247096"/>
            <a:ext cx="71501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350" b="1" spc="-5" dirty="0">
                <a:solidFill>
                  <a:srgbClr val="E84E21"/>
                </a:solidFill>
                <a:latin typeface="Calibri"/>
                <a:cs typeface="Calibri"/>
              </a:rPr>
              <a:t>0</a:t>
            </a:r>
            <a:r>
              <a:rPr sz="5350" b="1" dirty="0">
                <a:solidFill>
                  <a:srgbClr val="E84E21"/>
                </a:solidFill>
                <a:latin typeface="Calibri"/>
                <a:cs typeface="Calibri"/>
              </a:rPr>
              <a:t>1</a:t>
            </a:r>
            <a:endParaRPr sz="535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6945" y="1478961"/>
            <a:ext cx="6613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libri"/>
                <a:cs typeface="Calibri"/>
              </a:rPr>
              <a:t>Микрофинансовый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продукт</a:t>
            </a:r>
            <a:r>
              <a:rPr sz="2400" b="1" spc="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«Самозанятые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5" dirty="0">
                <a:latin typeface="Calibri"/>
                <a:cs typeface="Calibri"/>
              </a:rPr>
              <a:t>2022»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94604" y="4269326"/>
            <a:ext cx="8826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.</a:t>
            </a:r>
            <a:endParaRPr sz="1950">
              <a:latin typeface="Calibri"/>
              <a:cs typeface="Calibri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7305"/>
              </p:ext>
            </p:extLst>
          </p:nvPr>
        </p:nvGraphicFramePr>
        <p:xfrm>
          <a:off x="2736850" y="2140537"/>
          <a:ext cx="13868400" cy="75326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1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7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25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950" dirty="0">
                        <a:latin typeface="Times New Roman"/>
                        <a:cs typeface="Times New Roman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b="1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кого?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55244" marR="34925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spc="5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самозанятых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граждан,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зарегистрированных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осуществляющих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свою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деятельность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территории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РТ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не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являющихся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ИП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3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3400" dirty="0">
                        <a:latin typeface="Times New Roman"/>
                        <a:cs typeface="Times New Roman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какие</a:t>
                      </a:r>
                      <a:r>
                        <a:rPr sz="2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цели?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55244" marR="3683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Любые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обоснованные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заемщиками</a:t>
                      </a:r>
                      <a:r>
                        <a:rPr sz="2400" spc="5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затраты,</a:t>
                      </a:r>
                      <a:r>
                        <a:rPr sz="2400" spc="5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необходимые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осуществления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деятельности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заемщика,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доходы</a:t>
                      </a:r>
                      <a:r>
                        <a:rPr sz="2400" spc="5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от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которой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облагаются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налогом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профессиональный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доход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888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Сумма</a:t>
                      </a:r>
                      <a:r>
                        <a:rPr sz="2400" b="1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рублей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865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400" b="1" spc="-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24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месяцев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865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4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приема</a:t>
                      </a:r>
                      <a:r>
                        <a:rPr sz="2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заявок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dirty="0" err="1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01.</a:t>
                      </a:r>
                      <a:r>
                        <a:rPr lang="ru-RU" sz="2400" spc="-1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.2022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3404"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Процентная</a:t>
                      </a:r>
                      <a:r>
                        <a:rPr sz="2400" b="1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ставка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(годовых)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5,5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годовых</a:t>
                      </a:r>
                    </a:p>
                  </a:txBody>
                  <a:tcPr marL="0" marR="0" marT="170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7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Обеспечение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664970" algn="l"/>
                          <a:tab pos="3375025" algn="l"/>
                          <a:tab pos="6066790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Согласно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правилам	Некоммерческой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микрокредитной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55244" marR="4826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917700" algn="l"/>
                          <a:tab pos="3335654" algn="l"/>
                          <a:tab pos="5380990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па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ии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«Ф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	по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ер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	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ь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ва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Республики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Татарстан»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7">
            <a:extLst>
              <a:ext uri="{FF2B5EF4-FFF2-40B4-BE49-F238E27FC236}">
                <a16:creationId xmlns:a16="http://schemas.microsoft.com/office/drawing/2014/main" id="{44FE66CE-0F10-4525-98E4-F6C3B71625AB}"/>
              </a:ext>
            </a:extLst>
          </p:cNvPr>
          <p:cNvSpPr txBox="1"/>
          <p:nvPr/>
        </p:nvSpPr>
        <p:spPr>
          <a:xfrm>
            <a:off x="274875" y="10767515"/>
            <a:ext cx="1377950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65" dirty="0">
                <a:solidFill>
                  <a:srgbClr val="672D17"/>
                </a:solidFill>
                <a:latin typeface="Calibri"/>
                <a:cs typeface="Calibri"/>
              </a:rPr>
              <a:t>ФАСТТРЕК.РФ</a:t>
            </a:r>
            <a:endParaRPr sz="19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15"/>
            <a:ext cx="3035935" cy="3038475"/>
          </a:xfrm>
          <a:custGeom>
            <a:avLst/>
            <a:gdLst/>
            <a:ahLst/>
            <a:cxnLst/>
            <a:rect l="l" t="t" r="r" b="b"/>
            <a:pathLst>
              <a:path w="3035935" h="3038475">
                <a:moveTo>
                  <a:pt x="3035477" y="285"/>
                </a:moveTo>
                <a:lnTo>
                  <a:pt x="0" y="285"/>
                </a:lnTo>
                <a:lnTo>
                  <a:pt x="0" y="3038557"/>
                </a:lnTo>
                <a:lnTo>
                  <a:pt x="3035477" y="285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922780" y="1165225"/>
            <a:ext cx="18181319" cy="10145870"/>
            <a:chOff x="1383664" y="902175"/>
            <a:chExt cx="18720435" cy="10408920"/>
          </a:xfrm>
        </p:grpSpPr>
        <p:sp>
          <p:nvSpPr>
            <p:cNvPr id="4" name="object 4"/>
            <p:cNvSpPr/>
            <p:nvPr/>
          </p:nvSpPr>
          <p:spPr>
            <a:xfrm>
              <a:off x="17068419" y="8275160"/>
              <a:ext cx="3035300" cy="3035935"/>
            </a:xfrm>
            <a:custGeom>
              <a:avLst/>
              <a:gdLst/>
              <a:ahLst/>
              <a:cxnLst/>
              <a:rect l="l" t="t" r="r" b="b"/>
              <a:pathLst>
                <a:path w="3035300" h="3035934">
                  <a:moveTo>
                    <a:pt x="3034664" y="76"/>
                  </a:moveTo>
                  <a:lnTo>
                    <a:pt x="-431" y="3035529"/>
                  </a:lnTo>
                  <a:lnTo>
                    <a:pt x="3034664" y="3035529"/>
                  </a:lnTo>
                  <a:lnTo>
                    <a:pt x="3034664" y="76"/>
                  </a:lnTo>
                  <a:close/>
                </a:path>
              </a:pathLst>
            </a:custGeom>
            <a:solidFill>
              <a:srgbClr val="E84E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83664" y="902175"/>
              <a:ext cx="15970885" cy="9859645"/>
            </a:xfrm>
            <a:custGeom>
              <a:avLst/>
              <a:gdLst/>
              <a:ahLst/>
              <a:cxnLst/>
              <a:rect l="l" t="t" r="r" b="b"/>
              <a:pathLst>
                <a:path w="15970885" h="9859645">
                  <a:moveTo>
                    <a:pt x="15970192" y="263"/>
                  </a:moveTo>
                  <a:lnTo>
                    <a:pt x="1439854" y="263"/>
                  </a:lnTo>
                  <a:lnTo>
                    <a:pt x="-34" y="1627092"/>
                  </a:lnTo>
                  <a:lnTo>
                    <a:pt x="-34" y="9859443"/>
                  </a:lnTo>
                  <a:lnTo>
                    <a:pt x="14530556" y="9859443"/>
                  </a:lnTo>
                  <a:lnTo>
                    <a:pt x="15970192" y="8232703"/>
                  </a:lnTo>
                  <a:lnTo>
                    <a:pt x="15970192" y="263"/>
                  </a:lnTo>
                  <a:close/>
                </a:path>
              </a:pathLst>
            </a:custGeom>
            <a:solidFill>
              <a:srgbClr val="F0F0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МЕРЫ</a:t>
            </a:r>
            <a:r>
              <a:rPr spc="-50" dirty="0"/>
              <a:t> ПОДДЕРЖКИ</a:t>
            </a:r>
            <a:r>
              <a:rPr spc="-215" dirty="0"/>
              <a:t> </a:t>
            </a:r>
            <a:r>
              <a:rPr spc="-15" dirty="0"/>
              <a:t>ДЛЯ</a:t>
            </a:r>
            <a:r>
              <a:rPr spc="-145" dirty="0"/>
              <a:t> </a:t>
            </a:r>
            <a:r>
              <a:rPr spc="-25" dirty="0"/>
              <a:t>СМСП</a:t>
            </a:r>
            <a:r>
              <a:rPr spc="-85" dirty="0"/>
              <a:t> </a:t>
            </a:r>
            <a:r>
              <a:rPr spc="-5" dirty="0"/>
              <a:t>И</a:t>
            </a:r>
            <a:r>
              <a:rPr spc="-50" dirty="0"/>
              <a:t> САМОЗАНЯТЫХ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74875" y="10767515"/>
            <a:ext cx="1377950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65" dirty="0">
                <a:solidFill>
                  <a:srgbClr val="672D17"/>
                </a:solidFill>
                <a:latin typeface="Calibri"/>
                <a:cs typeface="Calibri"/>
              </a:rPr>
              <a:t>ФАСТТРЕК.РФ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5890" y="971491"/>
            <a:ext cx="7758430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8025" b="1" spc="-7" baseline="-14537" dirty="0">
                <a:solidFill>
                  <a:srgbClr val="E84E21"/>
                </a:solidFill>
                <a:latin typeface="Calibri"/>
                <a:cs typeface="Calibri"/>
              </a:rPr>
              <a:t>02</a:t>
            </a:r>
            <a:r>
              <a:rPr sz="8025" b="1" spc="75" baseline="-14537" dirty="0">
                <a:solidFill>
                  <a:srgbClr val="E84E2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Микрофинансовый</a:t>
            </a:r>
            <a:r>
              <a:rPr sz="2400" b="1" spc="-8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продукт</a:t>
            </a:r>
            <a:r>
              <a:rPr sz="2400" b="1" spc="4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«Импортозамещение»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4604" y="4269326"/>
            <a:ext cx="8826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.</a:t>
            </a:r>
            <a:endParaRPr sz="1950">
              <a:latin typeface="Calibri"/>
              <a:cs typeface="Calibri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379250"/>
              </p:ext>
            </p:extLst>
          </p:nvPr>
        </p:nvGraphicFramePr>
        <p:xfrm>
          <a:off x="2733521" y="1927573"/>
          <a:ext cx="13809472" cy="8292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5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3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02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кого?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732155" algn="l"/>
                          <a:tab pos="1396365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Для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тех,	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кто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разместил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информацию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разделе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«Каталог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предложений.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Предложения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замещению»</a:t>
                      </a:r>
                      <a:r>
                        <a:rPr sz="2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ЭТП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«Республиканский</a:t>
                      </a:r>
                      <a:r>
                        <a:rPr sz="2400" spc="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маркетинговый</a:t>
                      </a:r>
                    </a:p>
                    <a:p>
                      <a:pPr marL="43180" marR="32067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686435" algn="l"/>
                          <a:tab pos="2259330" algn="l"/>
                          <a:tab pos="3225165" algn="l"/>
                          <a:tab pos="3444875" algn="l"/>
                          <a:tab pos="4097020" algn="l"/>
                          <a:tab pos="5563870" algn="l"/>
                          <a:tab pos="5996305" algn="l"/>
                          <a:tab pos="8846820" algn="l"/>
                          <a:tab pos="9130030" algn="l"/>
                        </a:tabLst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це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р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ар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а».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4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.0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ос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й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вид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ль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ост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входит	в</a:t>
                      </a:r>
                      <a:r>
                        <a:rPr lang="ru-RU"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5" dirty="0" err="1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 err="1">
                          <a:latin typeface="Calibri"/>
                          <a:cs typeface="Calibri"/>
                        </a:rPr>
                        <a:t>аздел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 А</a:t>
                      </a:r>
                      <a:r>
                        <a:rPr lang="ru-RU"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 err="1">
                          <a:latin typeface="Calibri"/>
                          <a:cs typeface="Calibri"/>
                        </a:rPr>
                        <a:t>общероссийского</a:t>
                      </a:r>
                      <a:r>
                        <a:rPr lang="ru-RU"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err="1">
                          <a:latin typeface="Calibri"/>
                          <a:cs typeface="Calibri"/>
                        </a:rPr>
                        <a:t>классификатора</a:t>
                      </a:r>
                      <a:r>
                        <a:rPr lang="ru-RU"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 err="1">
                          <a:latin typeface="Calibri"/>
                          <a:cs typeface="Calibri"/>
                        </a:rPr>
                        <a:t>видов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экономической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деятельности	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2400" spc="-10" dirty="0" err="1">
                          <a:latin typeface="Calibri"/>
                          <a:cs typeface="Calibri"/>
                        </a:rPr>
                        <a:t>все</a:t>
                      </a:r>
                      <a:r>
                        <a:rPr lang="ru-RU"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 err="1">
                          <a:latin typeface="Calibri"/>
                          <a:cs typeface="Calibri"/>
                        </a:rPr>
                        <a:t>что</a:t>
                      </a:r>
                      <a:r>
                        <a:rPr lang="ru-RU" sz="240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lang="ru-RU"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связано</a:t>
                      </a:r>
                      <a:r>
                        <a:rPr lang="ru-RU"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lang="ru-RU" sz="2400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err="1">
                          <a:latin typeface="Calibri"/>
                          <a:cs typeface="Calibri"/>
                        </a:rPr>
                        <a:t>сельхозпроизводством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)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раздел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sz="2400" spc="-10" dirty="0" err="1">
                          <a:latin typeface="Calibri"/>
                          <a:cs typeface="Calibri"/>
                        </a:rPr>
                        <a:t>все</a:t>
                      </a:r>
                      <a:r>
                        <a:rPr lang="ru-RU" sz="2400" spc="-10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что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связано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lang="ru-RU"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err="1">
                          <a:latin typeface="Calibri"/>
                          <a:cs typeface="Calibri"/>
                        </a:rPr>
                        <a:t>производством</a:t>
                      </a:r>
                      <a:r>
                        <a:rPr sz="2400" spc="-1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тех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или </a:t>
                      </a:r>
                      <a:r>
                        <a:rPr sz="2400" spc="-5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иных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товаров).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768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какие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цели?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Любые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обоснованные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заемщиками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затраты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87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Сумма</a:t>
                      </a:r>
                      <a:r>
                        <a:rPr sz="24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300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рублей.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877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4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36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месяцев.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1386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Процентная</a:t>
                      </a:r>
                      <a:r>
                        <a:rPr sz="24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ставка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1) Для субъектов МСП, зарегистрированных и осуществляющих свою деятельность на территории моногорода при реализации приоритетных проектов :</a:t>
                      </a: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- 1/2 ключевой ставки Банка России, установленной на момент заключения договора микрозайма - при наличии залогового обеспечения и (или) поручительства Гарантийного Фонда РТ;</a:t>
                      </a: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- 5% годовых - при отсутствии залогового обеспечения и (или) поручительства Гарантийного Фонда РТ.</a:t>
                      </a: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2) Для субъектов МСП, не указанных в подпункте 1 настоящего раздела – 5% годовых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92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254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Обеспечение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622425" algn="l"/>
                          <a:tab pos="3304540" algn="l"/>
                          <a:tab pos="5965825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Согласно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правилам	Некоммерческой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микрокредитной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marR="58801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875155" algn="l"/>
                          <a:tab pos="3265170" algn="l"/>
                          <a:tab pos="5283200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компании	«Фонд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поддержки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предпринимательства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Республики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Татарстан»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15"/>
            <a:ext cx="3035935" cy="3038475"/>
          </a:xfrm>
          <a:custGeom>
            <a:avLst/>
            <a:gdLst/>
            <a:ahLst/>
            <a:cxnLst/>
            <a:rect l="l" t="t" r="r" b="b"/>
            <a:pathLst>
              <a:path w="3035935" h="3038475">
                <a:moveTo>
                  <a:pt x="3035477" y="285"/>
                </a:moveTo>
                <a:lnTo>
                  <a:pt x="0" y="285"/>
                </a:lnTo>
                <a:lnTo>
                  <a:pt x="0" y="3038557"/>
                </a:lnTo>
                <a:lnTo>
                  <a:pt x="3035477" y="285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068418" y="8275160"/>
            <a:ext cx="3035300" cy="3035935"/>
          </a:xfrm>
          <a:custGeom>
            <a:avLst/>
            <a:gdLst/>
            <a:ahLst/>
            <a:cxnLst/>
            <a:rect l="l" t="t" r="r" b="b"/>
            <a:pathLst>
              <a:path w="3035300" h="3035934">
                <a:moveTo>
                  <a:pt x="3034664" y="76"/>
                </a:moveTo>
                <a:lnTo>
                  <a:pt x="-431" y="3035529"/>
                </a:lnTo>
                <a:lnTo>
                  <a:pt x="3034664" y="3035529"/>
                </a:lnTo>
                <a:lnTo>
                  <a:pt x="3034664" y="76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57774" y="83005"/>
            <a:ext cx="133153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МЕРЫ</a:t>
            </a:r>
            <a:r>
              <a:rPr spc="-50" dirty="0"/>
              <a:t> ПОДДЕРЖКИ</a:t>
            </a:r>
            <a:r>
              <a:rPr spc="-215" dirty="0"/>
              <a:t> </a:t>
            </a:r>
            <a:r>
              <a:rPr spc="-15" dirty="0"/>
              <a:t>ДЛЯ</a:t>
            </a:r>
            <a:r>
              <a:rPr spc="-145" dirty="0"/>
              <a:t> </a:t>
            </a:r>
            <a:r>
              <a:rPr spc="-25" dirty="0"/>
              <a:t>СМСП</a:t>
            </a:r>
            <a:r>
              <a:rPr spc="-85" dirty="0"/>
              <a:t> </a:t>
            </a:r>
            <a:r>
              <a:rPr spc="-5" dirty="0"/>
              <a:t>И</a:t>
            </a:r>
            <a:r>
              <a:rPr spc="-50" dirty="0"/>
              <a:t> САМОЗАНЯТЫХ</a:t>
            </a:r>
          </a:p>
        </p:txBody>
      </p:sp>
      <p:sp>
        <p:nvSpPr>
          <p:cNvPr id="5" name="object 5"/>
          <p:cNvSpPr/>
          <p:nvPr/>
        </p:nvSpPr>
        <p:spPr>
          <a:xfrm>
            <a:off x="1987937" y="1248267"/>
            <a:ext cx="15654987" cy="9204165"/>
          </a:xfrm>
          <a:custGeom>
            <a:avLst/>
            <a:gdLst/>
            <a:ahLst/>
            <a:cxnLst/>
            <a:rect l="l" t="t" r="r" b="b"/>
            <a:pathLst>
              <a:path w="12840969" h="8903335">
                <a:moveTo>
                  <a:pt x="12840421" y="247"/>
                </a:moveTo>
                <a:lnTo>
                  <a:pt x="1157478" y="247"/>
                </a:lnTo>
                <a:lnTo>
                  <a:pt x="-97" y="1469218"/>
                </a:lnTo>
                <a:lnTo>
                  <a:pt x="-97" y="8902925"/>
                </a:lnTo>
                <a:lnTo>
                  <a:pt x="11682845" y="8902925"/>
                </a:lnTo>
                <a:lnTo>
                  <a:pt x="12840421" y="7434004"/>
                </a:lnTo>
                <a:lnTo>
                  <a:pt x="12840421" y="247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641003" y="1219076"/>
            <a:ext cx="6499860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25" b="1" spc="-7" baseline="-4153" dirty="0">
                <a:solidFill>
                  <a:srgbClr val="E84E21"/>
                </a:solidFill>
                <a:latin typeface="Calibri"/>
                <a:cs typeface="Calibri"/>
              </a:rPr>
              <a:t>03</a:t>
            </a:r>
            <a:r>
              <a:rPr sz="8025" b="1" spc="-247" baseline="-4153" dirty="0">
                <a:solidFill>
                  <a:srgbClr val="E84E2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Микрофинансовый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продукт</a:t>
            </a:r>
            <a:r>
              <a:rPr sz="2400" b="1" spc="7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«Промпарки»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804" y="10609348"/>
            <a:ext cx="1371600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50"/>
              </a:lnSpc>
            </a:pPr>
            <a:r>
              <a:rPr sz="1950" spc="-70" dirty="0">
                <a:solidFill>
                  <a:srgbClr val="672C17"/>
                </a:solidFill>
                <a:latin typeface="Calibri"/>
                <a:cs typeface="Calibri"/>
              </a:rPr>
              <a:t>ФАСТТРЕК.РФ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4604" y="4269326"/>
            <a:ext cx="8826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.</a:t>
            </a:r>
            <a:endParaRPr sz="195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248304"/>
              </p:ext>
            </p:extLst>
          </p:nvPr>
        </p:nvGraphicFramePr>
        <p:xfrm>
          <a:off x="2889250" y="2060451"/>
          <a:ext cx="13583839" cy="71220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71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12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Целевой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сегмент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 algn="just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управляющих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компаний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индустриальных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marR="285750" algn="just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(промышленных) парков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и/или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резидентов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индустриальных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(промышленных)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парков,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являющихся субъектами малого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среднего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предпринимательства,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заключивших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с</a:t>
                      </a:r>
                    </a:p>
                    <a:p>
                      <a:pPr marL="43180" marR="46990" algn="just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Министерством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экономики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Республики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Татарстан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соглашение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осуществлении</a:t>
                      </a:r>
                      <a:r>
                        <a:rPr sz="24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деятельности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территории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индустриальных</a:t>
                      </a:r>
                      <a:r>
                        <a:rPr sz="24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(промышленных)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парков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555">
                <a:tc>
                  <a:txBody>
                    <a:bodyPr/>
                    <a:lstStyle/>
                    <a:p>
                      <a:pPr marL="43180">
                        <a:lnSpc>
                          <a:spcPts val="265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Целевое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использование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33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Любые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обоснованные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заемщиками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затраты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169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189">
                <a:tc>
                  <a:txBody>
                    <a:bodyPr/>
                    <a:lstStyle/>
                    <a:p>
                      <a:pPr marL="43180">
                        <a:lnSpc>
                          <a:spcPts val="2655"/>
                        </a:lnSpc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Сумма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655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рублей.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189">
                <a:tc>
                  <a:txBody>
                    <a:bodyPr/>
                    <a:lstStyle/>
                    <a:p>
                      <a:pPr marL="43180">
                        <a:lnSpc>
                          <a:spcPts val="266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66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36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месяцев.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189">
                <a:tc>
                  <a:txBody>
                    <a:bodyPr/>
                    <a:lstStyle/>
                    <a:p>
                      <a:pPr marL="43180">
                        <a:lnSpc>
                          <a:spcPts val="266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Процентная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ставка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660"/>
                        </a:lnSpc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4,5% годовых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07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Обеспечение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2660"/>
                        </a:lnSpc>
                        <a:tabLst>
                          <a:tab pos="1622425" algn="l"/>
                          <a:tab pos="3305175" algn="l"/>
                          <a:tab pos="5966460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Согласно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правилам	Некоммерческой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микрокредитной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marR="33655">
                        <a:lnSpc>
                          <a:spcPts val="3100"/>
                        </a:lnSpc>
                        <a:spcBef>
                          <a:spcPts val="15"/>
                        </a:spcBef>
                        <a:tabLst>
                          <a:tab pos="1875155" algn="l"/>
                          <a:tab pos="3265170" algn="l"/>
                          <a:tab pos="5283200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па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ии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«Фо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	под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	пр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има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ь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ва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Республики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Татарстан»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015"/>
            <a:ext cx="3035935" cy="3038475"/>
          </a:xfrm>
          <a:custGeom>
            <a:avLst/>
            <a:gdLst/>
            <a:ahLst/>
            <a:cxnLst/>
            <a:rect l="l" t="t" r="r" b="b"/>
            <a:pathLst>
              <a:path w="3035935" h="3038475">
                <a:moveTo>
                  <a:pt x="3035477" y="285"/>
                </a:moveTo>
                <a:lnTo>
                  <a:pt x="0" y="285"/>
                </a:lnTo>
                <a:lnTo>
                  <a:pt x="0" y="3038557"/>
                </a:lnTo>
                <a:lnTo>
                  <a:pt x="3035477" y="285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068418" y="8275160"/>
            <a:ext cx="3035300" cy="3035935"/>
          </a:xfrm>
          <a:custGeom>
            <a:avLst/>
            <a:gdLst/>
            <a:ahLst/>
            <a:cxnLst/>
            <a:rect l="l" t="t" r="r" b="b"/>
            <a:pathLst>
              <a:path w="3035300" h="3035934">
                <a:moveTo>
                  <a:pt x="3034664" y="76"/>
                </a:moveTo>
                <a:lnTo>
                  <a:pt x="-431" y="3035529"/>
                </a:lnTo>
                <a:lnTo>
                  <a:pt x="3034664" y="3035529"/>
                </a:lnTo>
                <a:lnTo>
                  <a:pt x="3034664" y="76"/>
                </a:lnTo>
                <a:close/>
              </a:path>
            </a:pathLst>
          </a:custGeom>
          <a:solidFill>
            <a:srgbClr val="E84E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57774" y="83005"/>
            <a:ext cx="1331531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МЕРЫ</a:t>
            </a:r>
            <a:r>
              <a:rPr spc="-50" dirty="0"/>
              <a:t> ПОДДЕРЖКИ</a:t>
            </a:r>
            <a:r>
              <a:rPr spc="-215" dirty="0"/>
              <a:t> </a:t>
            </a:r>
            <a:r>
              <a:rPr spc="-15" dirty="0"/>
              <a:t>ДЛЯ</a:t>
            </a:r>
            <a:r>
              <a:rPr spc="-145" dirty="0"/>
              <a:t> </a:t>
            </a:r>
            <a:r>
              <a:rPr spc="-25" dirty="0"/>
              <a:t>СМСП</a:t>
            </a:r>
            <a:r>
              <a:rPr spc="-85" dirty="0"/>
              <a:t> </a:t>
            </a:r>
            <a:r>
              <a:rPr spc="-5" dirty="0"/>
              <a:t>И</a:t>
            </a:r>
            <a:r>
              <a:rPr spc="-50" dirty="0"/>
              <a:t> САМОЗАНЯТЫХ</a:t>
            </a:r>
          </a:p>
        </p:txBody>
      </p:sp>
      <p:sp>
        <p:nvSpPr>
          <p:cNvPr id="5" name="object 5"/>
          <p:cNvSpPr/>
          <p:nvPr/>
        </p:nvSpPr>
        <p:spPr>
          <a:xfrm>
            <a:off x="2851148" y="1522251"/>
            <a:ext cx="14820901" cy="9244173"/>
          </a:xfrm>
          <a:custGeom>
            <a:avLst/>
            <a:gdLst/>
            <a:ahLst/>
            <a:cxnLst/>
            <a:rect l="l" t="t" r="r" b="b"/>
            <a:pathLst>
              <a:path w="12880975" h="7656830">
                <a:moveTo>
                  <a:pt x="12880045" y="217"/>
                </a:moveTo>
                <a:lnTo>
                  <a:pt x="1161162" y="217"/>
                </a:lnTo>
                <a:lnTo>
                  <a:pt x="-96" y="1263454"/>
                </a:lnTo>
                <a:lnTo>
                  <a:pt x="-96" y="7656333"/>
                </a:lnTo>
                <a:lnTo>
                  <a:pt x="11718913" y="7656333"/>
                </a:lnTo>
                <a:lnTo>
                  <a:pt x="12880045" y="6392982"/>
                </a:lnTo>
                <a:lnTo>
                  <a:pt x="12880045" y="217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13985" y="1530139"/>
            <a:ext cx="9606915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25" b="1" baseline="-4153" dirty="0">
                <a:solidFill>
                  <a:srgbClr val="E84E21"/>
                </a:solidFill>
                <a:latin typeface="Calibri"/>
                <a:cs typeface="Calibri"/>
              </a:rPr>
              <a:t>04</a:t>
            </a:r>
            <a:r>
              <a:rPr sz="8025" b="1" spc="-434" baseline="-4153" dirty="0">
                <a:solidFill>
                  <a:srgbClr val="E84E21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Микрофинансовый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40" dirty="0">
                <a:latin typeface="Calibri"/>
                <a:cs typeface="Calibri"/>
              </a:rPr>
              <a:t>продукт</a:t>
            </a:r>
            <a:r>
              <a:rPr sz="2400" b="1" spc="9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«Социальное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предпринимательство»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804" y="10766425"/>
            <a:ext cx="1371600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50"/>
              </a:lnSpc>
            </a:pPr>
            <a:r>
              <a:rPr sz="1950" spc="-70" dirty="0">
                <a:solidFill>
                  <a:srgbClr val="672C17"/>
                </a:solidFill>
                <a:latin typeface="Calibri"/>
                <a:cs typeface="Calibri"/>
              </a:rPr>
              <a:t>ФАСТТРЕК.РФ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4604" y="4269326"/>
            <a:ext cx="8826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.</a:t>
            </a:r>
            <a:endParaRPr sz="195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351538"/>
              </p:ext>
            </p:extLst>
          </p:nvPr>
        </p:nvGraphicFramePr>
        <p:xfrm>
          <a:off x="3303229" y="2638600"/>
          <a:ext cx="13606821" cy="6699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02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4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6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138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b="1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кого?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138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социальных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предприятий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Республики</a:t>
                      </a:r>
                      <a:r>
                        <a:rPr sz="24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Татарстан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213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62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b="1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какие</a:t>
                      </a:r>
                      <a:r>
                        <a:rPr sz="2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цели?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05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162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Любые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обоснованные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заемщиками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затраты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05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21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Сумма</a:t>
                      </a:r>
                      <a:r>
                        <a:rPr sz="2400" b="1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рублей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19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Срок</a:t>
                      </a:r>
                      <a:r>
                        <a:rPr sz="24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36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месяцев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519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Процентная</a:t>
                      </a:r>
                      <a:r>
                        <a:rPr sz="2400" b="1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ставка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4,5% годовых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6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Обеспечение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tabLst>
                          <a:tab pos="1622425" algn="l"/>
                          <a:tab pos="3305175" algn="l"/>
                          <a:tab pos="5966460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Согласно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правилам	Некоммерческой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микрокредитной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marR="3429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875155" algn="l"/>
                          <a:tab pos="3265170" algn="l"/>
                          <a:tab pos="5283200" algn="l"/>
                        </a:tabLst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па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ии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«Ф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	по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ер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	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л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ь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ва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Республики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Татарстан»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97936" y="1089024"/>
            <a:ext cx="14893114" cy="9753601"/>
          </a:xfrm>
          <a:custGeom>
            <a:avLst/>
            <a:gdLst/>
            <a:ahLst/>
            <a:cxnLst/>
            <a:rect l="l" t="t" r="r" b="b"/>
            <a:pathLst>
              <a:path w="13377544" h="9915525">
                <a:moveTo>
                  <a:pt x="13376869" y="261"/>
                </a:moveTo>
                <a:lnTo>
                  <a:pt x="1205878" y="261"/>
                </a:lnTo>
                <a:lnTo>
                  <a:pt x="-83" y="1636361"/>
                </a:lnTo>
                <a:lnTo>
                  <a:pt x="-83" y="9915079"/>
                </a:lnTo>
                <a:lnTo>
                  <a:pt x="12170907" y="9915079"/>
                </a:lnTo>
                <a:lnTo>
                  <a:pt x="13376869" y="8279182"/>
                </a:lnTo>
                <a:lnTo>
                  <a:pt x="13376869" y="261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169077" y="19183"/>
            <a:ext cx="13327380" cy="1758314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spc="-10" dirty="0"/>
              <a:t>М</a:t>
            </a:r>
            <a:r>
              <a:rPr spc="-20" dirty="0"/>
              <a:t>Е</a:t>
            </a:r>
            <a:r>
              <a:rPr spc="-10" dirty="0"/>
              <a:t>Р</a:t>
            </a:r>
            <a:r>
              <a:rPr spc="-5" dirty="0"/>
              <a:t>Ы</a:t>
            </a:r>
            <a:r>
              <a:rPr spc="-70" dirty="0"/>
              <a:t> </a:t>
            </a:r>
            <a:r>
              <a:rPr spc="-50" dirty="0"/>
              <a:t>П</a:t>
            </a:r>
            <a:r>
              <a:rPr spc="-65" dirty="0"/>
              <a:t>О</a:t>
            </a:r>
            <a:r>
              <a:rPr spc="-45" dirty="0"/>
              <a:t>ДД</a:t>
            </a:r>
            <a:r>
              <a:rPr spc="-70" dirty="0"/>
              <a:t>Е</a:t>
            </a:r>
            <a:r>
              <a:rPr spc="-50" dirty="0"/>
              <a:t>Р</a:t>
            </a:r>
            <a:r>
              <a:rPr spc="-45" dirty="0"/>
              <a:t>Ж</a:t>
            </a:r>
            <a:r>
              <a:rPr spc="-55" dirty="0"/>
              <a:t>К</a:t>
            </a:r>
            <a:r>
              <a:rPr spc="-5" dirty="0"/>
              <a:t>И</a:t>
            </a:r>
            <a:r>
              <a:rPr spc="-240" dirty="0"/>
              <a:t> </a:t>
            </a:r>
            <a:r>
              <a:rPr spc="-5" dirty="0"/>
              <a:t>Д</a:t>
            </a:r>
            <a:r>
              <a:rPr spc="10" dirty="0"/>
              <a:t>Л</a:t>
            </a:r>
            <a:r>
              <a:rPr spc="-5" dirty="0"/>
              <a:t>Я</a:t>
            </a:r>
            <a:r>
              <a:rPr spc="-215" dirty="0"/>
              <a:t> </a:t>
            </a:r>
            <a:r>
              <a:rPr spc="-35" dirty="0"/>
              <a:t>С</a:t>
            </a:r>
            <a:r>
              <a:rPr spc="-30" dirty="0"/>
              <a:t>М</a:t>
            </a:r>
            <a:r>
              <a:rPr spc="-35" dirty="0"/>
              <a:t>С</a:t>
            </a:r>
            <a:r>
              <a:rPr spc="-5" dirty="0"/>
              <a:t>П</a:t>
            </a:r>
            <a:r>
              <a:rPr spc="-85" dirty="0"/>
              <a:t> </a:t>
            </a:r>
            <a:r>
              <a:rPr spc="-5" dirty="0"/>
              <a:t>И</a:t>
            </a:r>
            <a:r>
              <a:rPr spc="-75" dirty="0"/>
              <a:t> </a:t>
            </a:r>
            <a:r>
              <a:rPr spc="-35" dirty="0"/>
              <a:t>С</a:t>
            </a:r>
            <a:r>
              <a:rPr spc="-25" dirty="0"/>
              <a:t>А</a:t>
            </a:r>
            <a:r>
              <a:rPr spc="-30" dirty="0"/>
              <a:t>М</a:t>
            </a:r>
            <a:r>
              <a:rPr spc="-40" dirty="0"/>
              <a:t>ОЗ</a:t>
            </a:r>
            <a:r>
              <a:rPr spc="-25" dirty="0"/>
              <a:t>А</a:t>
            </a:r>
            <a:r>
              <a:rPr spc="-30" dirty="0"/>
              <a:t>Н</a:t>
            </a:r>
            <a:r>
              <a:rPr spc="-40" dirty="0"/>
              <a:t>Я</a:t>
            </a:r>
            <a:r>
              <a:rPr spc="-35" dirty="0"/>
              <a:t>Т</a:t>
            </a:r>
            <a:r>
              <a:rPr spc="-45" dirty="0"/>
              <a:t>Ы</a:t>
            </a:r>
            <a:r>
              <a:rPr spc="-5" dirty="0"/>
              <a:t>Х</a:t>
            </a:r>
          </a:p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sz="8025" spc="30" baseline="-3115" dirty="0">
                <a:solidFill>
                  <a:srgbClr val="E84E20"/>
                </a:solidFill>
              </a:rPr>
              <a:t>0</a:t>
            </a:r>
            <a:r>
              <a:rPr sz="8025" baseline="-3115" dirty="0">
                <a:solidFill>
                  <a:srgbClr val="E84E20"/>
                </a:solidFill>
              </a:rPr>
              <a:t>5</a:t>
            </a:r>
            <a:r>
              <a:rPr sz="8025" spc="-555" baseline="-3115" dirty="0">
                <a:solidFill>
                  <a:srgbClr val="E84E20"/>
                </a:solidFill>
              </a:rPr>
              <a:t> </a:t>
            </a:r>
            <a:r>
              <a:rPr sz="2400" spc="10" dirty="0">
                <a:solidFill>
                  <a:srgbClr val="000000"/>
                </a:solidFill>
              </a:rPr>
              <a:t>М</a:t>
            </a:r>
            <a:r>
              <a:rPr sz="2400" spc="5" dirty="0">
                <a:solidFill>
                  <a:srgbClr val="000000"/>
                </a:solidFill>
              </a:rPr>
              <a:t>и</a:t>
            </a:r>
            <a:r>
              <a:rPr sz="2400" spc="-15" dirty="0">
                <a:solidFill>
                  <a:srgbClr val="000000"/>
                </a:solidFill>
              </a:rPr>
              <a:t>к</a:t>
            </a:r>
            <a:r>
              <a:rPr sz="2400" spc="5" dirty="0">
                <a:solidFill>
                  <a:srgbClr val="000000"/>
                </a:solidFill>
              </a:rPr>
              <a:t>ро</a:t>
            </a:r>
            <a:r>
              <a:rPr sz="2400" spc="10" dirty="0">
                <a:solidFill>
                  <a:srgbClr val="000000"/>
                </a:solidFill>
              </a:rPr>
              <a:t>ф</a:t>
            </a:r>
            <a:r>
              <a:rPr sz="2400" spc="5" dirty="0">
                <a:solidFill>
                  <a:srgbClr val="000000"/>
                </a:solidFill>
              </a:rPr>
              <a:t>и</a:t>
            </a:r>
            <a:r>
              <a:rPr sz="2400" spc="35" dirty="0">
                <a:solidFill>
                  <a:srgbClr val="000000"/>
                </a:solidFill>
              </a:rPr>
              <a:t>н</a:t>
            </a:r>
            <a:r>
              <a:rPr sz="2400" spc="-10" dirty="0">
                <a:solidFill>
                  <a:srgbClr val="000000"/>
                </a:solidFill>
              </a:rPr>
              <a:t>а</a:t>
            </a:r>
            <a:r>
              <a:rPr sz="2400" spc="35" dirty="0">
                <a:solidFill>
                  <a:srgbClr val="000000"/>
                </a:solidFill>
              </a:rPr>
              <a:t>н</a:t>
            </a:r>
            <a:r>
              <a:rPr sz="2400" dirty="0">
                <a:solidFill>
                  <a:srgbClr val="000000"/>
                </a:solidFill>
              </a:rPr>
              <a:t>с</a:t>
            </a:r>
            <a:r>
              <a:rPr sz="2400" spc="-20" dirty="0">
                <a:solidFill>
                  <a:srgbClr val="000000"/>
                </a:solidFill>
              </a:rPr>
              <a:t>о</a:t>
            </a:r>
            <a:r>
              <a:rPr sz="2400" spc="-15" dirty="0">
                <a:solidFill>
                  <a:srgbClr val="000000"/>
                </a:solidFill>
              </a:rPr>
              <a:t>в</a:t>
            </a:r>
            <a:r>
              <a:rPr sz="2400" spc="-30" dirty="0">
                <a:solidFill>
                  <a:srgbClr val="000000"/>
                </a:solidFill>
              </a:rPr>
              <a:t>ы</a:t>
            </a:r>
            <a:r>
              <a:rPr sz="2400" dirty="0">
                <a:solidFill>
                  <a:srgbClr val="000000"/>
                </a:solidFill>
              </a:rPr>
              <a:t>й</a:t>
            </a:r>
            <a:r>
              <a:rPr sz="2400" spc="-130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п</a:t>
            </a:r>
            <a:r>
              <a:rPr sz="2400" spc="5" dirty="0">
                <a:solidFill>
                  <a:srgbClr val="000000"/>
                </a:solidFill>
              </a:rPr>
              <a:t>р</a:t>
            </a:r>
            <a:r>
              <a:rPr sz="2400" dirty="0">
                <a:solidFill>
                  <a:srgbClr val="000000"/>
                </a:solidFill>
              </a:rPr>
              <a:t>од</a:t>
            </a:r>
            <a:r>
              <a:rPr sz="2400" spc="-35" dirty="0">
                <a:solidFill>
                  <a:srgbClr val="000000"/>
                </a:solidFill>
              </a:rPr>
              <a:t>у</a:t>
            </a:r>
            <a:r>
              <a:rPr sz="2400" spc="-15" dirty="0">
                <a:solidFill>
                  <a:srgbClr val="000000"/>
                </a:solidFill>
              </a:rPr>
              <a:t>к</a:t>
            </a:r>
            <a:r>
              <a:rPr sz="2400" dirty="0">
                <a:solidFill>
                  <a:srgbClr val="000000"/>
                </a:solidFill>
              </a:rPr>
              <a:t>т</a:t>
            </a:r>
            <a:r>
              <a:rPr sz="2400" spc="-110" dirty="0">
                <a:solidFill>
                  <a:srgbClr val="000000"/>
                </a:solidFill>
              </a:rPr>
              <a:t> </a:t>
            </a:r>
            <a:r>
              <a:rPr sz="2400" spc="5" dirty="0">
                <a:solidFill>
                  <a:srgbClr val="000000"/>
                </a:solidFill>
              </a:rPr>
              <a:t>«</a:t>
            </a:r>
            <a:r>
              <a:rPr sz="2400" spc="-10" dirty="0">
                <a:solidFill>
                  <a:srgbClr val="000000"/>
                </a:solidFill>
              </a:rPr>
              <a:t>Ра</a:t>
            </a:r>
            <a:r>
              <a:rPr sz="2400" spc="5" dirty="0">
                <a:solidFill>
                  <a:srgbClr val="000000"/>
                </a:solidFill>
              </a:rPr>
              <a:t>з</a:t>
            </a:r>
            <a:r>
              <a:rPr sz="2400" spc="-15" dirty="0">
                <a:solidFill>
                  <a:srgbClr val="000000"/>
                </a:solidFill>
              </a:rPr>
              <a:t>в</a:t>
            </a:r>
            <a:r>
              <a:rPr sz="2400" spc="-20" dirty="0">
                <a:solidFill>
                  <a:srgbClr val="000000"/>
                </a:solidFill>
              </a:rPr>
              <a:t>и</a:t>
            </a:r>
            <a:r>
              <a:rPr sz="2400" dirty="0">
                <a:solidFill>
                  <a:srgbClr val="000000"/>
                </a:solidFill>
              </a:rPr>
              <a:t>т</a:t>
            </a:r>
            <a:r>
              <a:rPr sz="2400" spc="-20" dirty="0">
                <a:solidFill>
                  <a:srgbClr val="000000"/>
                </a:solidFill>
              </a:rPr>
              <a:t>и</a:t>
            </a:r>
            <a:r>
              <a:rPr sz="2400" dirty="0">
                <a:solidFill>
                  <a:srgbClr val="000000"/>
                </a:solidFill>
              </a:rPr>
              <a:t>е </a:t>
            </a:r>
            <a:r>
              <a:rPr sz="2400" spc="5" dirty="0">
                <a:solidFill>
                  <a:srgbClr val="000000"/>
                </a:solidFill>
              </a:rPr>
              <a:t>э</a:t>
            </a:r>
            <a:r>
              <a:rPr sz="2400" spc="-15" dirty="0">
                <a:solidFill>
                  <a:srgbClr val="000000"/>
                </a:solidFill>
              </a:rPr>
              <a:t>к</a:t>
            </a:r>
            <a:r>
              <a:rPr sz="2400" spc="-5" dirty="0">
                <a:solidFill>
                  <a:srgbClr val="000000"/>
                </a:solidFill>
              </a:rPr>
              <a:t>спо</a:t>
            </a:r>
            <a:r>
              <a:rPr sz="2400" dirty="0">
                <a:solidFill>
                  <a:srgbClr val="000000"/>
                </a:solidFill>
              </a:rPr>
              <a:t>р</a:t>
            </a:r>
            <a:r>
              <a:rPr sz="2400" spc="10" dirty="0">
                <a:solidFill>
                  <a:srgbClr val="000000"/>
                </a:solidFill>
              </a:rPr>
              <a:t>т</a:t>
            </a:r>
            <a:r>
              <a:rPr sz="2400" spc="-10" dirty="0">
                <a:solidFill>
                  <a:srgbClr val="000000"/>
                </a:solidFill>
              </a:rPr>
              <a:t>а</a:t>
            </a:r>
            <a:r>
              <a:rPr sz="2400" dirty="0">
                <a:solidFill>
                  <a:srgbClr val="000000"/>
                </a:solidFill>
              </a:rPr>
              <a:t>»</a:t>
            </a:r>
            <a:endParaRPr sz="2400" dirty="0"/>
          </a:p>
        </p:txBody>
      </p:sp>
      <p:sp>
        <p:nvSpPr>
          <p:cNvPr id="8" name="object 8"/>
          <p:cNvSpPr txBox="1"/>
          <p:nvPr/>
        </p:nvSpPr>
        <p:spPr>
          <a:xfrm>
            <a:off x="1026336" y="10081258"/>
            <a:ext cx="1371600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50"/>
              </a:lnSpc>
            </a:pPr>
            <a:r>
              <a:rPr sz="1950" spc="-70" dirty="0">
                <a:solidFill>
                  <a:srgbClr val="672C17"/>
                </a:solidFill>
                <a:latin typeface="Calibri"/>
                <a:cs typeface="Calibri"/>
              </a:rPr>
              <a:t>ФАСТТРЕК.РФ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95747" y="4254138"/>
            <a:ext cx="88265" cy="321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.</a:t>
            </a:r>
            <a:endParaRPr sz="195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90854"/>
              </p:ext>
            </p:extLst>
          </p:nvPr>
        </p:nvGraphicFramePr>
        <p:xfrm>
          <a:off x="3231409" y="2234382"/>
          <a:ext cx="13327381" cy="74628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9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51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700" dirty="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b="1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кого?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 marR="4445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экспортёров,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у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которых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2021</a:t>
                      </a:r>
                      <a:r>
                        <a:rPr lang="ru-RU" sz="2400" spc="-5" dirty="0">
                          <a:latin typeface="+mn-lt"/>
                          <a:cs typeface="Calibri"/>
                        </a:rPr>
                        <a:t> и 2022 году были заключены экспортные контракты 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2692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2400" b="1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какие</a:t>
                      </a:r>
                      <a:r>
                        <a:rPr sz="2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цели?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Любые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обоснованные</a:t>
                      </a:r>
                      <a:r>
                        <a:rPr sz="2400" spc="-1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заемщиками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затраты</a:t>
                      </a:r>
                    </a:p>
                  </a:txBody>
                  <a:tcPr marL="0" marR="0" marT="196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850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Сумма</a:t>
                      </a:r>
                      <a:r>
                        <a:rPr sz="2400" b="1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микрозайма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300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000</a:t>
                      </a:r>
                      <a:r>
                        <a:rPr sz="2400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рублей.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b="1" spc="-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3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b="1" spc="-1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роз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й</a:t>
                      </a:r>
                      <a:r>
                        <a:rPr sz="2400" b="1" spc="-3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а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2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24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36</a:t>
                      </a:r>
                      <a:r>
                        <a:rPr sz="24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месяцев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892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оцент</a:t>
                      </a:r>
                      <a:r>
                        <a:rPr sz="2400" b="1" spc="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я</a:t>
                      </a:r>
                      <a:r>
                        <a:rPr sz="2400" b="1" spc="-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b="1" spc="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2400" b="1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а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25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419100" algn="l"/>
                        </a:tabLst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1) при сумме контрактов от 1 000 000 долларов США – 0,1% годовых;</a:t>
                      </a:r>
                    </a:p>
                    <a:p>
                      <a:pPr marL="425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419100" algn="l"/>
                        </a:tabLst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2) при сумме контрактов от 500 000 долларов США до 999 000 долларов США – 1% годовых;</a:t>
                      </a:r>
                    </a:p>
                    <a:p>
                      <a:pPr marL="425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419100" algn="l"/>
                        </a:tabLst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3) при сумме контрактов от 100 000 долларов США до 499 000 долларов США – 3% годовых;</a:t>
                      </a:r>
                    </a:p>
                    <a:p>
                      <a:pPr marL="42545" indent="0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  <a:tabLst>
                          <a:tab pos="419100" algn="l"/>
                        </a:tabLst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4) при сумме контрактов от 10 000 долларов США до 99 000 долларов США – 5,5% годовых (моногород  – ½ от ключевой ставки Банка России на дату заключения договора микрозайма).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95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Calibri"/>
                          <a:cs typeface="Calibri"/>
                        </a:rPr>
                        <a:t>Обеспечение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698625" algn="l"/>
                          <a:tab pos="3454400" algn="l"/>
                          <a:tab pos="6188710" algn="l"/>
                        </a:tabLst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Согласно	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правилам	Некоммерческой	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микрокредитной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43180" marR="812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па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ии</a:t>
                      </a:r>
                      <a:r>
                        <a:rPr sz="24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«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Ф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ер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ж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д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н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м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а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т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ельства</a:t>
                      </a:r>
                      <a:r>
                        <a:rPr sz="2400" spc="-1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Р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е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п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уб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ли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к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и 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Татарстан»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5" h="3035935">
                <a:moveTo>
                  <a:pt x="3035350" y="286"/>
                </a:moveTo>
                <a:lnTo>
                  <a:pt x="0" y="286"/>
                </a:lnTo>
                <a:lnTo>
                  <a:pt x="0" y="3036017"/>
                </a:lnTo>
                <a:lnTo>
                  <a:pt x="303535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065752" y="8271985"/>
            <a:ext cx="3035935" cy="3035935"/>
          </a:xfrm>
          <a:custGeom>
            <a:avLst/>
            <a:gdLst/>
            <a:ahLst/>
            <a:cxnLst/>
            <a:rect l="l" t="t" r="r" b="b"/>
            <a:pathLst>
              <a:path w="3035934" h="3035934">
                <a:moveTo>
                  <a:pt x="3035172" y="76"/>
                </a:moveTo>
                <a:lnTo>
                  <a:pt x="-431" y="3035402"/>
                </a:lnTo>
                <a:lnTo>
                  <a:pt x="3035172" y="3035402"/>
                </a:lnTo>
                <a:lnTo>
                  <a:pt x="3035172" y="7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59552" y="41223"/>
            <a:ext cx="13330555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МЕРЫ</a:t>
            </a:r>
            <a:r>
              <a:rPr spc="-85" dirty="0"/>
              <a:t> </a:t>
            </a:r>
            <a:r>
              <a:rPr spc="-50" dirty="0"/>
              <a:t>ПОДДЕРЖКИ</a:t>
            </a:r>
            <a:r>
              <a:rPr spc="-220" dirty="0"/>
              <a:t> </a:t>
            </a:r>
            <a:r>
              <a:rPr dirty="0"/>
              <a:t>ДЛЯ</a:t>
            </a:r>
            <a:r>
              <a:rPr spc="-225" dirty="0"/>
              <a:t> </a:t>
            </a:r>
            <a:r>
              <a:rPr spc="-25" dirty="0"/>
              <a:t>СМСП</a:t>
            </a:r>
            <a:r>
              <a:rPr spc="-95" dirty="0"/>
              <a:t> </a:t>
            </a:r>
            <a:r>
              <a:rPr spc="-5" dirty="0"/>
              <a:t>И</a:t>
            </a:r>
            <a:r>
              <a:rPr spc="-60" dirty="0"/>
              <a:t> </a:t>
            </a:r>
            <a:r>
              <a:rPr spc="-30" dirty="0"/>
              <a:t>САМОЗАНЯТЫХ</a:t>
            </a:r>
          </a:p>
        </p:txBody>
      </p:sp>
      <p:sp>
        <p:nvSpPr>
          <p:cNvPr id="5" name="object 5"/>
          <p:cNvSpPr/>
          <p:nvPr/>
        </p:nvSpPr>
        <p:spPr>
          <a:xfrm>
            <a:off x="2774901" y="972668"/>
            <a:ext cx="14928850" cy="9733440"/>
          </a:xfrm>
          <a:custGeom>
            <a:avLst/>
            <a:gdLst/>
            <a:ahLst/>
            <a:cxnLst/>
            <a:rect l="l" t="t" r="r" b="b"/>
            <a:pathLst>
              <a:path w="13097510" h="9850755">
                <a:moveTo>
                  <a:pt x="13096838" y="261"/>
                </a:moveTo>
                <a:lnTo>
                  <a:pt x="1180602" y="261"/>
                </a:lnTo>
                <a:lnTo>
                  <a:pt x="-86" y="1625566"/>
                </a:lnTo>
                <a:lnTo>
                  <a:pt x="-86" y="9850691"/>
                </a:lnTo>
                <a:lnTo>
                  <a:pt x="11916149" y="9850691"/>
                </a:lnTo>
                <a:lnTo>
                  <a:pt x="13096838" y="8225335"/>
                </a:lnTo>
                <a:lnTo>
                  <a:pt x="13096838" y="261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60850" y="893428"/>
            <a:ext cx="6432550" cy="841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25" b="1" spc="30" baseline="-4672" dirty="0">
                <a:solidFill>
                  <a:srgbClr val="E84E20"/>
                </a:solidFill>
                <a:latin typeface="Calibri"/>
                <a:cs typeface="Calibri"/>
              </a:rPr>
              <a:t>0</a:t>
            </a:r>
            <a:r>
              <a:rPr sz="8025" b="1" baseline="-4672" dirty="0">
                <a:solidFill>
                  <a:srgbClr val="E84E20"/>
                </a:solidFill>
                <a:latin typeface="Calibri"/>
                <a:cs typeface="Calibri"/>
              </a:rPr>
              <a:t>6</a:t>
            </a:r>
            <a:r>
              <a:rPr sz="8025" b="1" spc="-487" baseline="-4672" dirty="0">
                <a:solidFill>
                  <a:srgbClr val="E84E2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М</a:t>
            </a:r>
            <a:r>
              <a:rPr sz="2400" b="1" spc="5" dirty="0">
                <a:latin typeface="Calibri"/>
                <a:cs typeface="Calibri"/>
              </a:rPr>
              <a:t>и</a:t>
            </a:r>
            <a:r>
              <a:rPr sz="2400" b="1" spc="-15" dirty="0">
                <a:latin typeface="Calibri"/>
                <a:cs typeface="Calibri"/>
              </a:rPr>
              <a:t>к</a:t>
            </a:r>
            <a:r>
              <a:rPr sz="2400" b="1" spc="5" dirty="0">
                <a:latin typeface="Calibri"/>
                <a:cs typeface="Calibri"/>
              </a:rPr>
              <a:t>р</a:t>
            </a:r>
            <a:r>
              <a:rPr sz="2400" b="1" dirty="0">
                <a:latin typeface="Calibri"/>
                <a:cs typeface="Calibri"/>
              </a:rPr>
              <a:t>о</a:t>
            </a:r>
            <a:r>
              <a:rPr sz="2400" b="1" spc="15" dirty="0">
                <a:latin typeface="Calibri"/>
                <a:cs typeface="Calibri"/>
              </a:rPr>
              <a:t>ф</a:t>
            </a:r>
            <a:r>
              <a:rPr sz="2400" b="1" spc="5" dirty="0">
                <a:latin typeface="Calibri"/>
                <a:cs typeface="Calibri"/>
              </a:rPr>
              <a:t>ин</a:t>
            </a:r>
            <a:r>
              <a:rPr sz="2400" b="1" spc="-10" dirty="0">
                <a:latin typeface="Calibri"/>
                <a:cs typeface="Calibri"/>
              </a:rPr>
              <a:t>а</a:t>
            </a:r>
            <a:r>
              <a:rPr sz="2400" b="1" spc="5" dirty="0">
                <a:latin typeface="Calibri"/>
                <a:cs typeface="Calibri"/>
              </a:rPr>
              <a:t>н</a:t>
            </a:r>
            <a:r>
              <a:rPr sz="2400" b="1" spc="-5" dirty="0">
                <a:latin typeface="Calibri"/>
                <a:cs typeface="Calibri"/>
              </a:rPr>
              <a:t>с</a:t>
            </a:r>
            <a:r>
              <a:rPr sz="2400" b="1" spc="5" dirty="0">
                <a:latin typeface="Calibri"/>
                <a:cs typeface="Calibri"/>
              </a:rPr>
              <a:t>о</a:t>
            </a:r>
            <a:r>
              <a:rPr sz="2400" b="1" spc="-15" dirty="0">
                <a:latin typeface="Calibri"/>
                <a:cs typeface="Calibri"/>
              </a:rPr>
              <a:t>в</a:t>
            </a:r>
            <a:r>
              <a:rPr sz="2400" b="1" dirty="0">
                <a:latin typeface="Calibri"/>
                <a:cs typeface="Calibri"/>
              </a:rPr>
              <a:t>ый</a:t>
            </a:r>
            <a:r>
              <a:rPr sz="2400" b="1" spc="-114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п</a:t>
            </a:r>
            <a:r>
              <a:rPr sz="2400" b="1" spc="-20" dirty="0">
                <a:latin typeface="Calibri"/>
                <a:cs typeface="Calibri"/>
              </a:rPr>
              <a:t>р</a:t>
            </a:r>
            <a:r>
              <a:rPr sz="2400" b="1" spc="-95" dirty="0">
                <a:latin typeface="Calibri"/>
                <a:cs typeface="Calibri"/>
              </a:rPr>
              <a:t>о</a:t>
            </a:r>
            <a:r>
              <a:rPr sz="2400" b="1" spc="-55" dirty="0">
                <a:latin typeface="Calibri"/>
                <a:cs typeface="Calibri"/>
              </a:rPr>
              <a:t>д</a:t>
            </a:r>
            <a:r>
              <a:rPr sz="2400" b="1" spc="-35" dirty="0">
                <a:latin typeface="Calibri"/>
                <a:cs typeface="Calibri"/>
              </a:rPr>
              <a:t>у</a:t>
            </a:r>
            <a:r>
              <a:rPr sz="2400" b="1" spc="-40" dirty="0">
                <a:latin typeface="Calibri"/>
                <a:cs typeface="Calibri"/>
              </a:rPr>
              <a:t>к</a:t>
            </a:r>
            <a:r>
              <a:rPr sz="2400" b="1" dirty="0">
                <a:latin typeface="Calibri"/>
                <a:cs typeface="Calibri"/>
              </a:rPr>
              <a:t>т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«С</a:t>
            </a:r>
            <a:r>
              <a:rPr sz="2400" b="1" spc="-95" dirty="0">
                <a:latin typeface="Calibri"/>
                <a:cs typeface="Calibri"/>
              </a:rPr>
              <a:t>о</a:t>
            </a:r>
            <a:r>
              <a:rPr sz="2400" b="1" spc="-55" dirty="0">
                <a:latin typeface="Calibri"/>
                <a:cs typeface="Calibri"/>
              </a:rPr>
              <a:t>д</a:t>
            </a:r>
            <a:r>
              <a:rPr sz="2400" b="1" spc="-35" dirty="0">
                <a:latin typeface="Calibri"/>
                <a:cs typeface="Calibri"/>
              </a:rPr>
              <a:t>е</a:t>
            </a:r>
            <a:r>
              <a:rPr sz="2400" b="1" spc="-20" dirty="0">
                <a:latin typeface="Calibri"/>
                <a:cs typeface="Calibri"/>
              </a:rPr>
              <a:t>й</a:t>
            </a:r>
            <a:r>
              <a:rPr sz="2400" b="1" spc="-25" dirty="0">
                <a:latin typeface="Calibri"/>
                <a:cs typeface="Calibri"/>
              </a:rPr>
              <a:t>ст</a:t>
            </a:r>
            <a:r>
              <a:rPr sz="2400" b="1" spc="-40" dirty="0">
                <a:latin typeface="Calibri"/>
                <a:cs typeface="Calibri"/>
              </a:rPr>
              <a:t>в</a:t>
            </a:r>
            <a:r>
              <a:rPr sz="2400" b="1" spc="-20" dirty="0">
                <a:latin typeface="Calibri"/>
                <a:cs typeface="Calibri"/>
              </a:rPr>
              <a:t>и</a:t>
            </a:r>
            <a:r>
              <a:rPr sz="2400" b="1" spc="-35" dirty="0">
                <a:latin typeface="Calibri"/>
                <a:cs typeface="Calibri"/>
              </a:rPr>
              <a:t>е</a:t>
            </a:r>
            <a:r>
              <a:rPr sz="2400" b="1" dirty="0">
                <a:latin typeface="Calibri"/>
                <a:cs typeface="Calibri"/>
              </a:rPr>
              <a:t>»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26336" y="10081258"/>
            <a:ext cx="1371600" cy="272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50"/>
              </a:lnSpc>
            </a:pPr>
            <a:r>
              <a:rPr sz="1950" spc="-70" dirty="0">
                <a:solidFill>
                  <a:srgbClr val="672C17"/>
                </a:solidFill>
                <a:latin typeface="Calibri"/>
                <a:cs typeface="Calibri"/>
              </a:rPr>
              <a:t>ФАСТТРЕК.РФ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5747" y="4254138"/>
            <a:ext cx="88265" cy="3219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50" spc="-5" dirty="0">
                <a:solidFill>
                  <a:srgbClr val="1D1D1B"/>
                </a:solidFill>
                <a:latin typeface="Calibri"/>
                <a:cs typeface="Calibri"/>
              </a:rPr>
              <a:t>.</a:t>
            </a:r>
            <a:endParaRPr sz="195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62957"/>
              </p:ext>
            </p:extLst>
          </p:nvPr>
        </p:nvGraphicFramePr>
        <p:xfrm>
          <a:off x="3412900" y="1770176"/>
          <a:ext cx="13275887" cy="8518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1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1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0449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5" dirty="0">
                          <a:latin typeface="+mn-lt"/>
                          <a:cs typeface="Calibri"/>
                        </a:rPr>
                        <a:t>Для</a:t>
                      </a:r>
                      <a:r>
                        <a:rPr sz="2400" b="1" spc="-8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кого?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</a:txBody>
                  <a:tcPr marL="0" marR="0" marT="2254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70485" marR="43307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15" dirty="0">
                          <a:latin typeface="+mn-lt"/>
                          <a:cs typeface="Calibri"/>
                        </a:rPr>
                        <a:t>Для</a:t>
                      </a:r>
                      <a:r>
                        <a:rPr sz="2400" spc="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всех</a:t>
                      </a:r>
                      <a:r>
                        <a:rPr sz="2400" spc="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субъектов</a:t>
                      </a:r>
                      <a:r>
                        <a:rPr sz="2400" spc="8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МСП</a:t>
                      </a:r>
                      <a:r>
                        <a:rPr sz="2400" spc="5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Республики</a:t>
                      </a:r>
                      <a:r>
                        <a:rPr sz="2400" spc="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Татарстан,</a:t>
                      </a:r>
                      <a:r>
                        <a:rPr sz="2400" spc="14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соответствующих </a:t>
                      </a:r>
                      <a:r>
                        <a:rPr sz="2400" spc="-44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209</a:t>
                      </a:r>
                      <a:r>
                        <a:rPr sz="2400" spc="-7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-ФЗ</a:t>
                      </a:r>
                      <a:endParaRPr sz="2400">
                        <a:latin typeface="+mn-lt"/>
                        <a:cs typeface="Calibri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630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25" dirty="0">
                          <a:latin typeface="+mn-lt"/>
                          <a:cs typeface="Calibri"/>
                        </a:rPr>
                        <a:t>На</a:t>
                      </a:r>
                      <a:r>
                        <a:rPr sz="2400" b="1" spc="-4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какие</a:t>
                      </a:r>
                      <a:r>
                        <a:rPr sz="2400" b="1" spc="-8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b="1" spc="-15" dirty="0">
                          <a:latin typeface="+mn-lt"/>
                          <a:cs typeface="Calibri"/>
                        </a:rPr>
                        <a:t>цели?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</a:txBody>
                  <a:tcPr marL="0" marR="0" marT="147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10" dirty="0">
                          <a:latin typeface="+mn-lt"/>
                          <a:cs typeface="Calibri"/>
                        </a:rPr>
                        <a:t>Любые</a:t>
                      </a:r>
                      <a:r>
                        <a:rPr sz="2400" spc="-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обоснованные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заемщиками</a:t>
                      </a:r>
                      <a:r>
                        <a:rPr sz="2400" spc="-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затраты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</a:txBody>
                  <a:tcPr marL="0" marR="0" marT="147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9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 dirty="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 dirty="0">
                        <a:latin typeface="+mn-lt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+mn-lt"/>
                          <a:cs typeface="Calibri"/>
                        </a:rPr>
                        <a:t>С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ум</a:t>
                      </a:r>
                      <a:r>
                        <a:rPr sz="2400" b="1" spc="-5" dirty="0">
                          <a:latin typeface="+mn-lt"/>
                          <a:cs typeface="Calibri"/>
                        </a:rPr>
                        <a:t>м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а</a:t>
                      </a:r>
                      <a:r>
                        <a:rPr sz="2400" b="1" spc="-1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м</a:t>
                      </a:r>
                      <a:r>
                        <a:rPr sz="2400" b="1" spc="-5" dirty="0">
                          <a:latin typeface="+mn-lt"/>
                          <a:cs typeface="Calibri"/>
                        </a:rPr>
                        <a:t>ик</a:t>
                      </a:r>
                      <a:r>
                        <a:rPr sz="2400" b="1" spc="10" dirty="0">
                          <a:latin typeface="+mn-lt"/>
                          <a:cs typeface="Calibri"/>
                        </a:rPr>
                        <a:t>р</a:t>
                      </a:r>
                      <a:r>
                        <a:rPr sz="2400" b="1" spc="5" dirty="0">
                          <a:latin typeface="+mn-lt"/>
                          <a:cs typeface="Calibri"/>
                        </a:rPr>
                        <a:t>о</a:t>
                      </a:r>
                      <a:r>
                        <a:rPr sz="2400" b="1" spc="-15" dirty="0">
                          <a:latin typeface="+mn-lt"/>
                          <a:cs typeface="Calibri"/>
                        </a:rPr>
                        <a:t>з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а</a:t>
                      </a:r>
                      <a:r>
                        <a:rPr sz="2400" b="1" spc="-5" dirty="0">
                          <a:latin typeface="+mn-lt"/>
                          <a:cs typeface="Calibri"/>
                        </a:rPr>
                        <a:t>й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ма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366395" indent="-3238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AutoNum type="arabicParenR"/>
                        <a:tabLst>
                          <a:tab pos="367030" algn="l"/>
                        </a:tabLst>
                      </a:pPr>
                      <a:r>
                        <a:rPr sz="2400" spc="5" dirty="0">
                          <a:latin typeface="+mn-lt"/>
                          <a:cs typeface="Calibri"/>
                        </a:rPr>
                        <a:t>от</a:t>
                      </a:r>
                      <a:r>
                        <a:rPr sz="2400" spc="434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300</a:t>
                      </a:r>
                      <a:r>
                        <a:rPr sz="24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000</a:t>
                      </a:r>
                      <a:r>
                        <a:rPr sz="2400" spc="4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до</a:t>
                      </a:r>
                      <a:r>
                        <a:rPr sz="2400" spc="4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1</a:t>
                      </a:r>
                      <a:r>
                        <a:rPr sz="2400" spc="484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000</a:t>
                      </a:r>
                      <a:r>
                        <a:rPr sz="2400" spc="4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000</a:t>
                      </a:r>
                      <a:r>
                        <a:rPr sz="2400" spc="45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рублей</a:t>
                      </a:r>
                      <a:r>
                        <a:rPr sz="2400" spc="49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-</a:t>
                      </a:r>
                      <a:r>
                        <a:rPr sz="2400" spc="4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в</a:t>
                      </a:r>
                      <a:r>
                        <a:rPr sz="2400" spc="49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период</a:t>
                      </a:r>
                      <a:r>
                        <a:rPr sz="2400" spc="409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действия</a:t>
                      </a:r>
                      <a:r>
                        <a:rPr sz="2400" spc="484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режима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10" dirty="0">
                          <a:latin typeface="+mn-lt"/>
                          <a:cs typeface="Calibri"/>
                        </a:rPr>
                        <a:t>повышенной</a:t>
                      </a:r>
                      <a:r>
                        <a:rPr sz="2400" spc="-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готовности</a:t>
                      </a:r>
                      <a:r>
                        <a:rPr sz="2400" spc="-13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или</a:t>
                      </a:r>
                      <a:r>
                        <a:rPr sz="2400" spc="-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режима</a:t>
                      </a:r>
                      <a:r>
                        <a:rPr sz="2400" spc="-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 err="1">
                          <a:latin typeface="+mn-lt"/>
                          <a:cs typeface="Calibri"/>
                        </a:rPr>
                        <a:t>чрезвычайной</a:t>
                      </a:r>
                      <a:r>
                        <a:rPr sz="2400" spc="-8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 err="1">
                          <a:latin typeface="+mn-lt"/>
                          <a:cs typeface="Calibri"/>
                        </a:rPr>
                        <a:t>ситуации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;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  <a:p>
                      <a:pPr marL="43180" marR="5715" algn="just">
                        <a:lnSpc>
                          <a:spcPct val="100000"/>
                        </a:lnSpc>
                        <a:spcBef>
                          <a:spcPts val="0"/>
                        </a:spcBef>
                        <a:buAutoNum type="arabicParenR" startAt="2"/>
                        <a:tabLst>
                          <a:tab pos="248920" algn="l"/>
                        </a:tabLst>
                      </a:pPr>
                      <a:r>
                        <a:rPr sz="2400" spc="-5" dirty="0">
                          <a:latin typeface="+mn-lt"/>
                          <a:cs typeface="Calibri"/>
                        </a:rPr>
                        <a:t>от</a:t>
                      </a:r>
                      <a:r>
                        <a:rPr sz="24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1</a:t>
                      </a:r>
                      <a:r>
                        <a:rPr sz="24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000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001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25" dirty="0">
                          <a:latin typeface="+mn-lt"/>
                          <a:cs typeface="Calibri"/>
                        </a:rPr>
                        <a:t>до</a:t>
                      </a:r>
                      <a:r>
                        <a:rPr sz="2400" spc="-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5</a:t>
                      </a:r>
                      <a:r>
                        <a:rPr sz="24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000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000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рублей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–</a:t>
                      </a:r>
                      <a:r>
                        <a:rPr sz="2400" spc="44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независимо</a:t>
                      </a:r>
                      <a:r>
                        <a:rPr sz="2400" spc="4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5" dirty="0">
                          <a:latin typeface="+mn-lt"/>
                          <a:cs typeface="Calibri"/>
                        </a:rPr>
                        <a:t>от</a:t>
                      </a:r>
                      <a:r>
                        <a:rPr sz="2400" spc="4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введения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режима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повышенной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готовности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или</a:t>
                      </a:r>
                      <a:r>
                        <a:rPr sz="240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режима</a:t>
                      </a:r>
                      <a:r>
                        <a:rPr sz="2400" spc="434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чрезвычайной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 ситуации.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dirty="0">
                          <a:latin typeface="+mn-lt"/>
                          <a:cs typeface="Calibri"/>
                        </a:rPr>
                        <a:t>С</a:t>
                      </a:r>
                      <a:r>
                        <a:rPr sz="2400" b="1" spc="10" dirty="0">
                          <a:latin typeface="+mn-lt"/>
                          <a:cs typeface="Calibri"/>
                        </a:rPr>
                        <a:t>р</a:t>
                      </a:r>
                      <a:r>
                        <a:rPr sz="2400" b="1" spc="5" dirty="0">
                          <a:latin typeface="+mn-lt"/>
                          <a:cs typeface="Calibri"/>
                        </a:rPr>
                        <a:t>о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к</a:t>
                      </a:r>
                      <a:r>
                        <a:rPr sz="2400" b="1" spc="-12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ми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кр</a:t>
                      </a:r>
                      <a:r>
                        <a:rPr sz="2400" b="1" spc="10" dirty="0">
                          <a:latin typeface="+mn-lt"/>
                          <a:cs typeface="Calibri"/>
                        </a:rPr>
                        <a:t>о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з</a:t>
                      </a:r>
                      <a:r>
                        <a:rPr sz="2400" b="1" spc="-5" dirty="0">
                          <a:latin typeface="+mn-lt"/>
                          <a:cs typeface="Calibri"/>
                        </a:rPr>
                        <a:t>а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й</a:t>
                      </a:r>
                      <a:r>
                        <a:rPr sz="2400" b="1" spc="-35" dirty="0">
                          <a:latin typeface="+mn-lt"/>
                          <a:cs typeface="Calibri"/>
                        </a:rPr>
                        <a:t>м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а</a:t>
                      </a:r>
                      <a:endParaRPr sz="24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spc="-10" dirty="0">
                          <a:latin typeface="+mn-lt"/>
                          <a:cs typeface="Calibri"/>
                        </a:rPr>
                        <a:t>От</a:t>
                      </a:r>
                      <a:r>
                        <a:rPr sz="2400" spc="-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3</a:t>
                      </a:r>
                      <a:r>
                        <a:rPr sz="2400" spc="-6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до</a:t>
                      </a:r>
                      <a:r>
                        <a:rPr sz="2400" spc="-5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24</a:t>
                      </a:r>
                      <a:r>
                        <a:rPr sz="2400" spc="-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месяцев</a:t>
                      </a:r>
                      <a:endParaRPr sz="24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8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+mn-lt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sz="2400">
                        <a:latin typeface="+mn-lt"/>
                        <a:cs typeface="Times New Roman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10" dirty="0">
                          <a:latin typeface="+mn-lt"/>
                          <a:cs typeface="Calibri"/>
                        </a:rPr>
                        <a:t>П</a:t>
                      </a:r>
                      <a:r>
                        <a:rPr sz="2400" b="1" spc="10" dirty="0">
                          <a:latin typeface="+mn-lt"/>
                          <a:cs typeface="Calibri"/>
                        </a:rPr>
                        <a:t>р</a:t>
                      </a:r>
                      <a:r>
                        <a:rPr sz="2400" b="1" spc="5" dirty="0">
                          <a:latin typeface="+mn-lt"/>
                          <a:cs typeface="Calibri"/>
                        </a:rPr>
                        <a:t>о</a:t>
                      </a:r>
                      <a:r>
                        <a:rPr sz="2400" b="1" spc="-20" dirty="0">
                          <a:latin typeface="+mn-lt"/>
                          <a:cs typeface="Calibri"/>
                        </a:rPr>
                        <a:t>ц</a:t>
                      </a:r>
                      <a:r>
                        <a:rPr sz="2400" b="1" spc="5" dirty="0">
                          <a:latin typeface="+mn-lt"/>
                          <a:cs typeface="Calibri"/>
                        </a:rPr>
                        <a:t>е</a:t>
                      </a:r>
                      <a:r>
                        <a:rPr sz="2400" b="1" spc="15" dirty="0">
                          <a:latin typeface="+mn-lt"/>
                          <a:cs typeface="Calibri"/>
                        </a:rPr>
                        <a:t>н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т</a:t>
                      </a:r>
                      <a:r>
                        <a:rPr sz="2400" b="1" spc="15" dirty="0">
                          <a:latin typeface="+mn-lt"/>
                          <a:cs typeface="Calibri"/>
                        </a:rPr>
                        <a:t>н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ая</a:t>
                      </a:r>
                      <a:r>
                        <a:rPr sz="2400" b="1" spc="-15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b="1" spc="-20" dirty="0">
                          <a:latin typeface="+mn-lt"/>
                          <a:cs typeface="Calibri"/>
                        </a:rPr>
                        <a:t>с</a:t>
                      </a:r>
                      <a:r>
                        <a:rPr sz="2400" b="1" spc="-10" dirty="0">
                          <a:latin typeface="+mn-lt"/>
                          <a:cs typeface="Calibri"/>
                        </a:rPr>
                        <a:t>т</a:t>
                      </a:r>
                      <a:r>
                        <a:rPr sz="2400" b="1" spc="20" dirty="0">
                          <a:latin typeface="+mn-lt"/>
                          <a:cs typeface="Calibri"/>
                        </a:rPr>
                        <a:t>а</a:t>
                      </a:r>
                      <a:r>
                        <a:rPr sz="2400" b="1" spc="-5" dirty="0">
                          <a:latin typeface="+mn-lt"/>
                          <a:cs typeface="Calibri"/>
                        </a:rPr>
                        <a:t>вк</a:t>
                      </a:r>
                      <a:r>
                        <a:rPr sz="2400" b="1" dirty="0">
                          <a:latin typeface="+mn-lt"/>
                          <a:cs typeface="Calibri"/>
                        </a:rPr>
                        <a:t>а</a:t>
                      </a:r>
                      <a:endParaRPr sz="240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1) Для субъектов МСП, зарегистрированных и осуществляющих свою деятельность на территории моногорода при реализации приоритетных проектов :</a:t>
                      </a:r>
                    </a:p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- 1/2 ключевой ставки Банка России, установленной на момент заключения договора микрозайма - при наличии залогового обеспечения и (или) поручительства Гарантийного Фонда РТ;</a:t>
                      </a:r>
                    </a:p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- 5,5% годовых - при отсутствии залогового обеспечения и (или) поручительства Гарантийного Фонда РТ.</a:t>
                      </a:r>
                    </a:p>
                    <a:p>
                      <a:pPr marL="43180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2400" dirty="0">
                          <a:latin typeface="+mn-lt"/>
                          <a:cs typeface="Calibri"/>
                        </a:rPr>
                        <a:t>2) Для субъектов МСП, не указанных в подпункте 1 настоящего раздела – 5,5% годовых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0519"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2400" b="1" spc="-10" dirty="0">
                          <a:latin typeface="+mn-lt"/>
                          <a:cs typeface="Calibri"/>
                        </a:rPr>
                        <a:t>Обеспечение</a:t>
                      </a:r>
                      <a:endParaRPr sz="2400">
                        <a:latin typeface="+mn-lt"/>
                        <a:cs typeface="Calibri"/>
                      </a:endParaRPr>
                    </a:p>
                  </a:txBody>
                  <a:tcPr marL="0" marR="0" marT="128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204595" algn="l"/>
                          <a:tab pos="2448560" algn="l"/>
                          <a:tab pos="4502785" algn="l"/>
                          <a:tab pos="6532880" algn="l"/>
                        </a:tabLst>
                      </a:pPr>
                      <a:r>
                        <a:rPr sz="2400" spc="-10" dirty="0">
                          <a:latin typeface="+mn-lt"/>
                          <a:cs typeface="Calibri"/>
                        </a:rPr>
                        <a:t>Согласно	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правилам	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Некоммерческой	</a:t>
                      </a:r>
                      <a:r>
                        <a:rPr sz="2400" spc="-10" dirty="0" err="1">
                          <a:latin typeface="+mn-lt"/>
                          <a:cs typeface="Calibri"/>
                        </a:rPr>
                        <a:t>микрокредитной</a:t>
                      </a:r>
                      <a:r>
                        <a:rPr lang="ru-RU" sz="2400" spc="-1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 err="1">
                          <a:latin typeface="+mn-lt"/>
                          <a:cs typeface="Calibri"/>
                        </a:rPr>
                        <a:t>компании</a:t>
                      </a:r>
                      <a:r>
                        <a:rPr lang="ru-RU" sz="2400" spc="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+mn-lt"/>
                          <a:cs typeface="Calibri"/>
                        </a:rPr>
                        <a:t>«Фонд</a:t>
                      </a:r>
                      <a:r>
                        <a:rPr sz="2400" spc="-6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поддержки</a:t>
                      </a:r>
                      <a:r>
                        <a:rPr sz="2400" spc="-13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+mn-lt"/>
                          <a:cs typeface="Calibri"/>
                        </a:rPr>
                        <a:t>предпринимательства</a:t>
                      </a:r>
                      <a:r>
                        <a:rPr sz="2400" spc="1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+mn-lt"/>
                          <a:cs typeface="Calibri"/>
                        </a:rPr>
                        <a:t>Республики</a:t>
                      </a:r>
                      <a:r>
                        <a:rPr sz="2400" spc="-105" dirty="0">
                          <a:latin typeface="+mn-lt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+mn-lt"/>
                          <a:cs typeface="Calibri"/>
                        </a:rPr>
                        <a:t>Татарстан»</a:t>
                      </a:r>
                      <a:endParaRPr sz="2400" dirty="0">
                        <a:latin typeface="+mn-lt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92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83912" y="8793193"/>
            <a:ext cx="2517775" cy="2517775"/>
          </a:xfrm>
          <a:custGeom>
            <a:avLst/>
            <a:gdLst/>
            <a:ahLst/>
            <a:cxnLst/>
            <a:rect l="l" t="t" r="r" b="b"/>
            <a:pathLst>
              <a:path w="2517775" h="2517775">
                <a:moveTo>
                  <a:pt x="2516885" y="63"/>
                </a:moveTo>
                <a:lnTo>
                  <a:pt x="-444" y="2517507"/>
                </a:lnTo>
                <a:lnTo>
                  <a:pt x="2516885" y="2517507"/>
                </a:lnTo>
                <a:lnTo>
                  <a:pt x="2516885" y="63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2517775" cy="2520950"/>
          </a:xfrm>
          <a:custGeom>
            <a:avLst/>
            <a:gdLst/>
            <a:ahLst/>
            <a:cxnLst/>
            <a:rect l="l" t="t" r="r" b="b"/>
            <a:pathLst>
              <a:path w="2517775" h="2520950">
                <a:moveTo>
                  <a:pt x="2517330" y="286"/>
                </a:moveTo>
                <a:lnTo>
                  <a:pt x="0" y="286"/>
                </a:lnTo>
                <a:lnTo>
                  <a:pt x="0" y="2520791"/>
                </a:lnTo>
                <a:lnTo>
                  <a:pt x="251733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951866" y="2850093"/>
            <a:ext cx="5922136" cy="5519551"/>
          </a:xfrm>
          <a:custGeom>
            <a:avLst/>
            <a:gdLst/>
            <a:ahLst/>
            <a:cxnLst/>
            <a:rect l="l" t="t" r="r" b="b"/>
            <a:pathLst>
              <a:path w="5760720" h="6282055">
                <a:moveTo>
                  <a:pt x="5760304" y="207"/>
                </a:moveTo>
                <a:lnTo>
                  <a:pt x="518410" y="207"/>
                </a:lnTo>
                <a:lnTo>
                  <a:pt x="-15" y="518481"/>
                </a:lnTo>
                <a:lnTo>
                  <a:pt x="-15" y="6281595"/>
                </a:lnTo>
                <a:lnTo>
                  <a:pt x="5241776" y="6281595"/>
                </a:lnTo>
                <a:lnTo>
                  <a:pt x="5760304" y="5763321"/>
                </a:lnTo>
                <a:lnTo>
                  <a:pt x="5760304" y="2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1880850" y="2864673"/>
            <a:ext cx="5904000" cy="5592703"/>
          </a:xfrm>
          <a:custGeom>
            <a:avLst/>
            <a:gdLst/>
            <a:ahLst/>
            <a:cxnLst/>
            <a:rect l="l" t="t" r="r" b="b"/>
            <a:pathLst>
              <a:path w="5760720" h="6282055">
                <a:moveTo>
                  <a:pt x="5760266" y="209"/>
                </a:moveTo>
                <a:lnTo>
                  <a:pt x="518092" y="209"/>
                </a:lnTo>
                <a:lnTo>
                  <a:pt x="-181" y="518483"/>
                </a:lnTo>
                <a:lnTo>
                  <a:pt x="-181" y="6281597"/>
                </a:lnTo>
                <a:lnTo>
                  <a:pt x="5241992" y="6281597"/>
                </a:lnTo>
                <a:lnTo>
                  <a:pt x="5760266" y="5763323"/>
                </a:lnTo>
                <a:lnTo>
                  <a:pt x="5760266" y="209"/>
                </a:lnTo>
                <a:close/>
              </a:path>
            </a:pathLst>
          </a:custGeom>
          <a:solidFill>
            <a:srgbClr val="F8F4EB"/>
          </a:solidFill>
        </p:spPr>
        <p:txBody>
          <a:bodyPr wrap="square" lIns="0" tIns="0" rIns="0" bIns="0" rtlCol="0"/>
          <a:lstStyle/>
          <a:p>
            <a:endParaRPr lang="ru-RU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97344" y="1568867"/>
            <a:ext cx="1331595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</a:t>
            </a:r>
            <a:r>
              <a:rPr spc="-20" dirty="0"/>
              <a:t>Е</a:t>
            </a:r>
            <a:r>
              <a:rPr spc="-10" dirty="0"/>
              <a:t>Р</a:t>
            </a:r>
            <a:r>
              <a:rPr spc="-5" dirty="0"/>
              <a:t>Ы</a:t>
            </a:r>
            <a:r>
              <a:rPr spc="-45" dirty="0"/>
              <a:t> </a:t>
            </a:r>
            <a:r>
              <a:rPr spc="-25" dirty="0"/>
              <a:t>П</a:t>
            </a:r>
            <a:r>
              <a:rPr spc="-160" dirty="0"/>
              <a:t>О</a:t>
            </a:r>
            <a:r>
              <a:rPr spc="-20" dirty="0"/>
              <a:t>ДД</a:t>
            </a:r>
            <a:r>
              <a:rPr spc="-45" dirty="0"/>
              <a:t>Е</a:t>
            </a:r>
            <a:r>
              <a:rPr spc="-100" dirty="0"/>
              <a:t>Р</a:t>
            </a:r>
            <a:r>
              <a:rPr spc="-20" dirty="0"/>
              <a:t>Ж</a:t>
            </a:r>
            <a:r>
              <a:rPr spc="-30" dirty="0"/>
              <a:t>К</a:t>
            </a:r>
            <a:r>
              <a:rPr spc="-5" dirty="0"/>
              <a:t>И</a:t>
            </a:r>
            <a:r>
              <a:rPr spc="-290" dirty="0"/>
              <a:t> </a:t>
            </a:r>
            <a:r>
              <a:rPr spc="-5" dirty="0"/>
              <a:t>Д</a:t>
            </a:r>
            <a:r>
              <a:rPr spc="10" dirty="0"/>
              <a:t>Л</a:t>
            </a:r>
            <a:r>
              <a:rPr spc="-5" dirty="0"/>
              <a:t>Я</a:t>
            </a:r>
            <a:r>
              <a:rPr spc="-165" dirty="0"/>
              <a:t> </a:t>
            </a:r>
            <a:r>
              <a:rPr spc="-35" dirty="0"/>
              <a:t>С</a:t>
            </a:r>
            <a:r>
              <a:rPr spc="-30" dirty="0"/>
              <a:t>М</a:t>
            </a:r>
            <a:r>
              <a:rPr spc="-35" dirty="0"/>
              <a:t>С</a:t>
            </a:r>
            <a:r>
              <a:rPr spc="-5" dirty="0"/>
              <a:t>П</a:t>
            </a:r>
            <a:r>
              <a:rPr spc="-130" dirty="0"/>
              <a:t> </a:t>
            </a:r>
            <a:r>
              <a:rPr spc="-5" dirty="0"/>
              <a:t>И</a:t>
            </a:r>
            <a:r>
              <a:rPr spc="-50" dirty="0"/>
              <a:t> </a:t>
            </a:r>
            <a:r>
              <a:rPr spc="-35" dirty="0"/>
              <a:t>С</a:t>
            </a:r>
            <a:r>
              <a:rPr spc="-25" dirty="0"/>
              <a:t>А</a:t>
            </a:r>
            <a:r>
              <a:rPr spc="-30" dirty="0"/>
              <a:t>М</a:t>
            </a:r>
            <a:r>
              <a:rPr spc="-90" dirty="0"/>
              <a:t>О</a:t>
            </a:r>
            <a:r>
              <a:rPr spc="-85" dirty="0"/>
              <a:t>З</a:t>
            </a:r>
            <a:r>
              <a:rPr spc="-25" dirty="0"/>
              <a:t>А</a:t>
            </a:r>
            <a:r>
              <a:rPr spc="-30" dirty="0"/>
              <a:t>Н</a:t>
            </a:r>
            <a:r>
              <a:rPr spc="-40" dirty="0"/>
              <a:t>Я</a:t>
            </a:r>
            <a:r>
              <a:rPr spc="-35" dirty="0"/>
              <a:t>Т</a:t>
            </a:r>
            <a:r>
              <a:rPr spc="-45" dirty="0"/>
              <a:t>Ы</a:t>
            </a:r>
            <a:r>
              <a:rPr spc="-5" dirty="0"/>
              <a:t>Х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060778" y="9678678"/>
            <a:ext cx="220154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endParaRPr sz="1950">
              <a:latin typeface="Calibri"/>
              <a:cs typeface="Calibri"/>
            </a:endParaRPr>
          </a:p>
          <a:p>
            <a:pPr marL="12700">
              <a:lnSpc>
                <a:spcPts val="2310"/>
              </a:lnSpc>
            </a:pP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48608" y="5661025"/>
            <a:ext cx="5095875" cy="3137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363855" algn="just">
              <a:lnSpc>
                <a:spcPct val="98500"/>
              </a:lnSpc>
              <a:spcBef>
                <a:spcPts val="130"/>
              </a:spcBef>
            </a:pPr>
            <a:endParaRPr sz="1950" dirty="0">
              <a:latin typeface="Calibri"/>
              <a:cs typeface="Calibri"/>
            </a:endParaRPr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ECD6C7BF-6373-4B59-A4BC-CCE9DD80E277}"/>
              </a:ext>
            </a:extLst>
          </p:cNvPr>
          <p:cNvSpPr txBox="1"/>
          <p:nvPr/>
        </p:nvSpPr>
        <p:spPr>
          <a:xfrm>
            <a:off x="12526652" y="5039262"/>
            <a:ext cx="5103858" cy="90787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363855" algn="just">
              <a:lnSpc>
                <a:spcPct val="98500"/>
              </a:lnSpc>
              <a:spcBef>
                <a:spcPts val="130"/>
              </a:spcBef>
            </a:pPr>
            <a:r>
              <a:rPr lang="ru-RU" sz="1950" spc="-45" dirty="0">
                <a:solidFill>
                  <a:srgbClr val="1D1D1B"/>
                </a:solidFill>
                <a:latin typeface="Calibri"/>
                <a:cs typeface="Calibri"/>
              </a:rPr>
              <a:t>Консультация от экспертов в сфере  контрольно-надзорной деятельности по  направлениям контроля и надзора.</a:t>
            </a:r>
          </a:p>
        </p:txBody>
      </p:sp>
      <p:sp>
        <p:nvSpPr>
          <p:cNvPr id="16" name="object 9">
            <a:extLst>
              <a:ext uri="{FF2B5EF4-FFF2-40B4-BE49-F238E27FC236}">
                <a16:creationId xmlns:a16="http://schemas.microsoft.com/office/drawing/2014/main" id="{B6CF7823-3DF0-400C-BE48-5097B8B25899}"/>
              </a:ext>
            </a:extLst>
          </p:cNvPr>
          <p:cNvSpPr txBox="1"/>
          <p:nvPr/>
        </p:nvSpPr>
        <p:spPr>
          <a:xfrm>
            <a:off x="3365445" y="5081879"/>
            <a:ext cx="5460371" cy="15020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363855" algn="just">
              <a:lnSpc>
                <a:spcPct val="98500"/>
              </a:lnSpc>
              <a:spcBef>
                <a:spcPts val="130"/>
              </a:spcBef>
            </a:pPr>
            <a:r>
              <a:rPr lang="ru-RU" sz="1950" spc="-45" dirty="0">
                <a:solidFill>
                  <a:srgbClr val="1D1D1B"/>
                </a:solidFill>
                <a:latin typeface="Calibri"/>
                <a:cs typeface="Calibri"/>
              </a:rPr>
              <a:t>Услуга</a:t>
            </a:r>
            <a:r>
              <a:rPr lang="ru-RU" sz="1950" spc="-3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включает</a:t>
            </a:r>
            <a:r>
              <a:rPr lang="ru-RU" sz="1950" spc="3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в</a:t>
            </a:r>
            <a:r>
              <a:rPr lang="ru-RU" sz="1950" spc="-3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себя</a:t>
            </a:r>
            <a:r>
              <a:rPr lang="ru-RU" sz="1950" spc="4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финансирование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участия</a:t>
            </a:r>
            <a:r>
              <a:rPr lang="ru-RU" sz="1950" spc="-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в</a:t>
            </a:r>
            <a:r>
              <a:rPr lang="ru-RU" sz="1950" spc="1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 err="1">
                <a:solidFill>
                  <a:srgbClr val="1D1D1B"/>
                </a:solidFill>
                <a:latin typeface="Calibri"/>
                <a:cs typeface="Calibri"/>
              </a:rPr>
              <a:t>выставочно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-ярмарочных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мероприятиях</a:t>
            </a:r>
            <a:r>
              <a:rPr lang="ru-RU" sz="1950" spc="-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на</a:t>
            </a:r>
            <a:r>
              <a:rPr lang="ru-RU" sz="1950" spc="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30" dirty="0">
                <a:solidFill>
                  <a:srgbClr val="1D1D1B"/>
                </a:solidFill>
                <a:latin typeface="Calibri"/>
                <a:cs typeface="Calibri"/>
              </a:rPr>
              <a:t>территории</a:t>
            </a:r>
            <a:r>
              <a:rPr lang="ru-RU" sz="1950" spc="7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30" dirty="0">
                <a:solidFill>
                  <a:srgbClr val="1D1D1B"/>
                </a:solidFill>
                <a:latin typeface="Calibri"/>
                <a:cs typeface="Calibri"/>
              </a:rPr>
              <a:t>Российской</a:t>
            </a:r>
            <a:r>
              <a:rPr lang="ru-RU" sz="1950" dirty="0">
                <a:latin typeface="Calibri"/>
                <a:cs typeface="Calibri"/>
              </a:rPr>
              <a:t> </a:t>
            </a:r>
            <a:r>
              <a:rPr lang="ru-RU" sz="1950" spc="-35" dirty="0">
                <a:solidFill>
                  <a:srgbClr val="1D1D1B"/>
                </a:solidFill>
                <a:latin typeface="Calibri"/>
                <a:cs typeface="Calibri"/>
              </a:rPr>
              <a:t>Федерации.</a:t>
            </a:r>
            <a:r>
              <a:rPr lang="ru-RU" sz="1950" spc="15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Оплачивается</a:t>
            </a:r>
            <a:r>
              <a:rPr lang="ru-RU" sz="1950" spc="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5" dirty="0">
                <a:solidFill>
                  <a:srgbClr val="1D1D1B"/>
                </a:solidFill>
                <a:latin typeface="Calibri"/>
                <a:cs typeface="Calibri"/>
              </a:rPr>
              <a:t>регистрационный </a:t>
            </a:r>
            <a:r>
              <a:rPr lang="ru-RU" sz="1950" spc="-42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сбор,</a:t>
            </a:r>
            <a:r>
              <a:rPr lang="ru-RU" sz="1950" spc="3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аренды</a:t>
            </a:r>
            <a:r>
              <a:rPr lang="ru-RU" sz="1950" spc="4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10" dirty="0">
                <a:solidFill>
                  <a:srgbClr val="1D1D1B"/>
                </a:solidFill>
                <a:latin typeface="Calibri"/>
                <a:cs typeface="Calibri"/>
              </a:rPr>
              <a:t>выставочной</a:t>
            </a:r>
            <a:r>
              <a:rPr lang="ru-RU" sz="1950" spc="2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площади</a:t>
            </a:r>
            <a:r>
              <a:rPr lang="ru-RU" sz="1950" spc="45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5" dirty="0">
                <a:solidFill>
                  <a:srgbClr val="1D1D1B"/>
                </a:solidFill>
                <a:latin typeface="Calibri"/>
                <a:cs typeface="Calibri"/>
              </a:rPr>
              <a:t>и </a:t>
            </a:r>
            <a:r>
              <a:rPr lang="ru-RU" sz="1950" dirty="0">
                <a:solidFill>
                  <a:srgbClr val="1D1D1B"/>
                </a:solidFill>
                <a:latin typeface="Calibri"/>
                <a:cs typeface="Calibri"/>
              </a:rPr>
              <a:t> </a:t>
            </a:r>
            <a:r>
              <a:rPr lang="ru-RU" sz="1950" spc="-35" dirty="0">
                <a:solidFill>
                  <a:srgbClr val="1D1D1B"/>
                </a:solidFill>
                <a:latin typeface="Calibri"/>
                <a:cs typeface="Calibri"/>
              </a:rPr>
              <a:t>оборудования.</a:t>
            </a:r>
            <a:endParaRPr lang="ru-RU" sz="1950" dirty="0">
              <a:latin typeface="Calibri"/>
              <a:cs typeface="Calibri"/>
            </a:endParaRPr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9554385-0EA1-4DA9-A8DF-84FE210D5273}"/>
              </a:ext>
            </a:extLst>
          </p:cNvPr>
          <p:cNvSpPr txBox="1">
            <a:spLocks/>
          </p:cNvSpPr>
          <p:nvPr/>
        </p:nvSpPr>
        <p:spPr>
          <a:xfrm>
            <a:off x="3128027" y="3405937"/>
            <a:ext cx="474836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7</a:t>
            </a:r>
            <a:endParaRPr lang="ru-RU" sz="5350" kern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F690CB-202E-4B72-B134-0C5B98D786CE}"/>
              </a:ext>
            </a:extLst>
          </p:cNvPr>
          <p:cNvSpPr txBox="1"/>
          <p:nvPr/>
        </p:nvSpPr>
        <p:spPr>
          <a:xfrm>
            <a:off x="3596525" y="3158673"/>
            <a:ext cx="52292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pc="-60" dirty="0">
                <a:solidFill>
                  <a:srgbClr val="1D1D1B"/>
                </a:solidFill>
                <a:latin typeface="Calibri"/>
                <a:cs typeface="Calibri"/>
              </a:rPr>
              <a:t>ФИНАНСИРОВАНИЕ УЧАСТИЯ В ВЫСТАВОЧНО-ЯРМАРОЧНЫХ МЕРОПРИЯТИЯХ НА ТЕРРИТОРИИ РОССИЙСКОЙ ФЕДЕРАЦИИ ДЛЯ СУБЪЕКТОВ МСП И  САМОЗАНЯТЫХ ГРАЖДАН</a:t>
            </a:r>
            <a:endParaRPr lang="ru-RU" sz="2000" dirty="0">
              <a:latin typeface="Calibri"/>
              <a:cs typeface="Calibri"/>
            </a:endParaRPr>
          </a:p>
          <a:p>
            <a:endParaRPr lang="ru-RU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81B909-2284-4C36-9B94-7A517E602055}"/>
              </a:ext>
            </a:extLst>
          </p:cNvPr>
          <p:cNvSpPr txBox="1"/>
          <p:nvPr/>
        </p:nvSpPr>
        <p:spPr>
          <a:xfrm>
            <a:off x="12705630" y="3354295"/>
            <a:ext cx="48973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spc="-70" dirty="0">
                <a:solidFill>
                  <a:srgbClr val="1D1D1B"/>
                </a:solidFill>
                <a:latin typeface="Calibri"/>
                <a:cs typeface="Calibri"/>
              </a:rPr>
              <a:t>БЕСПЛАТНАЯ КОНСУЛЬТАЦИЯ ОТ ЭКСПЕРТОВ В СФЕРЕ КОНТРОЛЬНО-НАДЗОРНОЙ ДЕЯТЕЛЬНОСТИ ПО ВЕДЕНИЮ БИЗНЕСА</a:t>
            </a:r>
          </a:p>
          <a:p>
            <a:endParaRPr lang="ru-RU" dirty="0"/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167C01E8-1FCC-41C8-81CA-0E78E86B021D}"/>
              </a:ext>
            </a:extLst>
          </p:cNvPr>
          <p:cNvSpPr txBox="1">
            <a:spLocks/>
          </p:cNvSpPr>
          <p:nvPr/>
        </p:nvSpPr>
        <p:spPr>
          <a:xfrm>
            <a:off x="12123753" y="3439729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8</a:t>
            </a:r>
            <a:endParaRPr lang="ru-RU" sz="5350" kern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83912" y="8793193"/>
            <a:ext cx="2517775" cy="2517775"/>
          </a:xfrm>
          <a:custGeom>
            <a:avLst/>
            <a:gdLst/>
            <a:ahLst/>
            <a:cxnLst/>
            <a:rect l="l" t="t" r="r" b="b"/>
            <a:pathLst>
              <a:path w="2517775" h="2517775">
                <a:moveTo>
                  <a:pt x="2516885" y="63"/>
                </a:moveTo>
                <a:lnTo>
                  <a:pt x="-444" y="2517507"/>
                </a:lnTo>
                <a:lnTo>
                  <a:pt x="2516885" y="2517507"/>
                </a:lnTo>
                <a:lnTo>
                  <a:pt x="2516885" y="63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2517775" cy="2520950"/>
          </a:xfrm>
          <a:custGeom>
            <a:avLst/>
            <a:gdLst/>
            <a:ahLst/>
            <a:cxnLst/>
            <a:rect l="l" t="t" r="r" b="b"/>
            <a:pathLst>
              <a:path w="2517775" h="2520950">
                <a:moveTo>
                  <a:pt x="2517330" y="286"/>
                </a:moveTo>
                <a:lnTo>
                  <a:pt x="0" y="286"/>
                </a:lnTo>
                <a:lnTo>
                  <a:pt x="0" y="2520791"/>
                </a:lnTo>
                <a:lnTo>
                  <a:pt x="2517330" y="286"/>
                </a:lnTo>
                <a:close/>
              </a:path>
            </a:pathLst>
          </a:custGeom>
          <a:solidFill>
            <a:srgbClr val="E84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47018" y="2863918"/>
            <a:ext cx="5312410" cy="7700400"/>
          </a:xfrm>
          <a:custGeom>
            <a:avLst/>
            <a:gdLst/>
            <a:ahLst/>
            <a:cxnLst/>
            <a:rect l="l" t="t" r="r" b="b"/>
            <a:pathLst>
              <a:path w="5760720" h="6282055">
                <a:moveTo>
                  <a:pt x="5760304" y="207"/>
                </a:moveTo>
                <a:lnTo>
                  <a:pt x="518410" y="207"/>
                </a:lnTo>
                <a:lnTo>
                  <a:pt x="-15" y="518481"/>
                </a:lnTo>
                <a:lnTo>
                  <a:pt x="-15" y="6281595"/>
                </a:lnTo>
                <a:lnTo>
                  <a:pt x="5241776" y="6281595"/>
                </a:lnTo>
                <a:lnTo>
                  <a:pt x="5760304" y="5763321"/>
                </a:lnTo>
                <a:lnTo>
                  <a:pt x="5760304" y="2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36729" y="2785790"/>
            <a:ext cx="5480050" cy="7807104"/>
          </a:xfrm>
          <a:custGeom>
            <a:avLst/>
            <a:gdLst/>
            <a:ahLst/>
            <a:cxnLst/>
            <a:rect l="l" t="t" r="r" b="b"/>
            <a:pathLst>
              <a:path w="5760720" h="6282055">
                <a:moveTo>
                  <a:pt x="5760266" y="209"/>
                </a:moveTo>
                <a:lnTo>
                  <a:pt x="518092" y="209"/>
                </a:lnTo>
                <a:lnTo>
                  <a:pt x="-181" y="518483"/>
                </a:lnTo>
                <a:lnTo>
                  <a:pt x="-181" y="6281597"/>
                </a:lnTo>
                <a:lnTo>
                  <a:pt x="5241992" y="6281597"/>
                </a:lnTo>
                <a:lnTo>
                  <a:pt x="5760266" y="5763323"/>
                </a:lnTo>
                <a:lnTo>
                  <a:pt x="5760266" y="209"/>
                </a:lnTo>
                <a:close/>
              </a:path>
            </a:pathLst>
          </a:custGeom>
          <a:solidFill>
            <a:srgbClr val="F8F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252450" y="2707256"/>
            <a:ext cx="5202465" cy="7885637"/>
          </a:xfrm>
          <a:custGeom>
            <a:avLst/>
            <a:gdLst/>
            <a:ahLst/>
            <a:cxnLst/>
            <a:rect l="l" t="t" r="r" b="b"/>
            <a:pathLst>
              <a:path w="5760719" h="6282055">
                <a:moveTo>
                  <a:pt x="5759973" y="209"/>
                </a:moveTo>
                <a:lnTo>
                  <a:pt x="518181" y="209"/>
                </a:lnTo>
                <a:lnTo>
                  <a:pt x="-346" y="518483"/>
                </a:lnTo>
                <a:lnTo>
                  <a:pt x="-346" y="6281597"/>
                </a:lnTo>
                <a:lnTo>
                  <a:pt x="5241572" y="6281597"/>
                </a:lnTo>
                <a:lnTo>
                  <a:pt x="5759973" y="5763323"/>
                </a:lnTo>
                <a:lnTo>
                  <a:pt x="5759973" y="209"/>
                </a:lnTo>
                <a:close/>
              </a:path>
            </a:pathLst>
          </a:custGeom>
          <a:solidFill>
            <a:srgbClr val="F4E9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297344" y="1568867"/>
            <a:ext cx="13315950" cy="779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М</a:t>
            </a:r>
            <a:r>
              <a:rPr spc="-20" dirty="0"/>
              <a:t>Е</a:t>
            </a:r>
            <a:r>
              <a:rPr spc="-10" dirty="0"/>
              <a:t>Р</a:t>
            </a:r>
            <a:r>
              <a:rPr spc="-5" dirty="0"/>
              <a:t>Ы</a:t>
            </a:r>
            <a:r>
              <a:rPr spc="-45" dirty="0"/>
              <a:t> </a:t>
            </a:r>
            <a:r>
              <a:rPr spc="-25" dirty="0"/>
              <a:t>П</a:t>
            </a:r>
            <a:r>
              <a:rPr spc="-160" dirty="0"/>
              <a:t>О</a:t>
            </a:r>
            <a:r>
              <a:rPr spc="-20" dirty="0"/>
              <a:t>ДД</a:t>
            </a:r>
            <a:r>
              <a:rPr spc="-45" dirty="0"/>
              <a:t>Е</a:t>
            </a:r>
            <a:r>
              <a:rPr spc="-100" dirty="0"/>
              <a:t>Р</a:t>
            </a:r>
            <a:r>
              <a:rPr spc="-20" dirty="0"/>
              <a:t>Ж</a:t>
            </a:r>
            <a:r>
              <a:rPr spc="-30" dirty="0"/>
              <a:t>К</a:t>
            </a:r>
            <a:r>
              <a:rPr spc="-5" dirty="0"/>
              <a:t>И</a:t>
            </a:r>
            <a:r>
              <a:rPr spc="-290" dirty="0"/>
              <a:t> </a:t>
            </a:r>
            <a:r>
              <a:rPr spc="-5" dirty="0"/>
              <a:t>Д</a:t>
            </a:r>
            <a:r>
              <a:rPr spc="10" dirty="0"/>
              <a:t>Л</a:t>
            </a:r>
            <a:r>
              <a:rPr spc="-5" dirty="0"/>
              <a:t>Я</a:t>
            </a:r>
            <a:r>
              <a:rPr spc="-165" dirty="0"/>
              <a:t> </a:t>
            </a:r>
            <a:r>
              <a:rPr spc="-35" dirty="0"/>
              <a:t>С</a:t>
            </a:r>
            <a:r>
              <a:rPr spc="-30" dirty="0"/>
              <a:t>М</a:t>
            </a:r>
            <a:r>
              <a:rPr spc="-35" dirty="0"/>
              <a:t>С</a:t>
            </a:r>
            <a:r>
              <a:rPr spc="-5" dirty="0"/>
              <a:t>П</a:t>
            </a:r>
            <a:r>
              <a:rPr spc="-130" dirty="0"/>
              <a:t> </a:t>
            </a:r>
            <a:r>
              <a:rPr spc="-5" dirty="0"/>
              <a:t>И</a:t>
            </a:r>
            <a:r>
              <a:rPr spc="-50" dirty="0"/>
              <a:t> </a:t>
            </a:r>
            <a:r>
              <a:rPr spc="-35" dirty="0"/>
              <a:t>С</a:t>
            </a:r>
            <a:r>
              <a:rPr spc="-25" dirty="0"/>
              <a:t>А</a:t>
            </a:r>
            <a:r>
              <a:rPr spc="-30" dirty="0"/>
              <a:t>М</a:t>
            </a:r>
            <a:r>
              <a:rPr spc="-90" dirty="0"/>
              <a:t>О</a:t>
            </a:r>
            <a:r>
              <a:rPr spc="-85" dirty="0"/>
              <a:t>З</a:t>
            </a:r>
            <a:r>
              <a:rPr spc="-25" dirty="0"/>
              <a:t>А</a:t>
            </a:r>
            <a:r>
              <a:rPr spc="-30" dirty="0"/>
              <a:t>Н</a:t>
            </a:r>
            <a:r>
              <a:rPr spc="-40" dirty="0"/>
              <a:t>Я</a:t>
            </a:r>
            <a:r>
              <a:rPr spc="-35" dirty="0"/>
              <a:t>Т</a:t>
            </a:r>
            <a:r>
              <a:rPr spc="-45" dirty="0"/>
              <a:t>Ы</a:t>
            </a:r>
            <a:r>
              <a:rPr spc="-5" dirty="0"/>
              <a:t>Х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9119" y="10561977"/>
            <a:ext cx="2201545" cy="56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20"/>
              </a:lnSpc>
            </a:pP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Ци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ова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я</a:t>
            </a:r>
            <a:r>
              <a:rPr sz="1950" spc="-165" dirty="0">
                <a:solidFill>
                  <a:srgbClr val="672C17"/>
                </a:solidFill>
                <a:latin typeface="Calibri"/>
                <a:cs typeface="Calibri"/>
              </a:rPr>
              <a:t> </a:t>
            </a:r>
            <a:r>
              <a:rPr sz="1950" spc="-60" dirty="0">
                <a:solidFill>
                  <a:srgbClr val="672C17"/>
                </a:solidFill>
                <a:latin typeface="Calibri"/>
                <a:cs typeface="Calibri"/>
              </a:rPr>
              <a:t>п</a:t>
            </a:r>
            <a:r>
              <a:rPr sz="1950" spc="-40" dirty="0">
                <a:solidFill>
                  <a:srgbClr val="672C17"/>
                </a:solidFill>
                <a:latin typeface="Calibri"/>
                <a:cs typeface="Calibri"/>
              </a:rPr>
              <a:t>л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r>
              <a:rPr sz="1950" spc="-160" dirty="0">
                <a:solidFill>
                  <a:srgbClr val="672C17"/>
                </a:solidFill>
                <a:latin typeface="Calibri"/>
                <a:cs typeface="Calibri"/>
              </a:rPr>
              <a:t>т</a:t>
            </a:r>
            <a:r>
              <a:rPr sz="1950" spc="-20" dirty="0">
                <a:solidFill>
                  <a:srgbClr val="672C17"/>
                </a:solidFill>
                <a:latin typeface="Calibri"/>
                <a:cs typeface="Calibri"/>
              </a:rPr>
              <a:t>ф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о</a:t>
            </a:r>
            <a:r>
              <a:rPr sz="1950" spc="-45" dirty="0">
                <a:solidFill>
                  <a:srgbClr val="672C17"/>
                </a:solidFill>
                <a:latin typeface="Calibri"/>
                <a:cs typeface="Calibri"/>
              </a:rPr>
              <a:t>р</a:t>
            </a:r>
            <a:r>
              <a:rPr sz="1950" spc="-50" dirty="0">
                <a:solidFill>
                  <a:srgbClr val="672C17"/>
                </a:solidFill>
                <a:latin typeface="Calibri"/>
                <a:cs typeface="Calibri"/>
              </a:rPr>
              <a:t>м</a:t>
            </a:r>
            <a:r>
              <a:rPr sz="1950" spc="-5" dirty="0">
                <a:solidFill>
                  <a:srgbClr val="672C17"/>
                </a:solidFill>
                <a:latin typeface="Calibri"/>
                <a:cs typeface="Calibri"/>
              </a:rPr>
              <a:t>а</a:t>
            </a:r>
            <a:endParaRPr sz="1950" dirty="0">
              <a:latin typeface="Calibri"/>
              <a:cs typeface="Calibri"/>
            </a:endParaRPr>
          </a:p>
          <a:p>
            <a:pPr marL="12700">
              <a:lnSpc>
                <a:spcPts val="2310"/>
              </a:lnSpc>
            </a:pPr>
            <a:r>
              <a:rPr sz="1950" spc="-30" dirty="0">
                <a:solidFill>
                  <a:srgbClr val="672C17"/>
                </a:solidFill>
                <a:latin typeface="Calibri"/>
                <a:cs typeface="Calibri"/>
              </a:rPr>
              <a:t>МСП.РФ</a:t>
            </a:r>
            <a:endParaRPr sz="195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2750" y="4900181"/>
            <a:ext cx="5104765" cy="390421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363855" algn="just">
              <a:lnSpc>
                <a:spcPct val="98500"/>
              </a:lnSpc>
              <a:spcBef>
                <a:spcPts val="130"/>
              </a:spcBef>
            </a:pPr>
            <a:r>
              <a:rPr lang="ru-RU" sz="1950" spc="-45" dirty="0">
                <a:solidFill>
                  <a:srgbClr val="1D1D1B"/>
                </a:solidFill>
                <a:latin typeface="Calibri"/>
                <a:cs typeface="Calibri"/>
              </a:rPr>
              <a:t>Предоставление купона на удвоение первого платежа на рекламу сообщества/магазина ВКонтакте на сумму 3 000 или 5 000 рублей (на выбор субъекта МСП) для новых пользователей платформы социальной сети ВКонтакте, а также тех, кто не использовал рекламный кабинет социальной сети </a:t>
            </a:r>
            <a:r>
              <a:rPr lang="ru-RU" sz="1950" spc="-45" dirty="0" err="1">
                <a:solidFill>
                  <a:srgbClr val="1D1D1B"/>
                </a:solidFill>
                <a:latin typeface="Calibri"/>
                <a:cs typeface="Calibri"/>
              </a:rPr>
              <a:t>Вконтакте</a:t>
            </a:r>
            <a:r>
              <a:rPr lang="ru-RU" sz="1950" spc="-45" dirty="0">
                <a:solidFill>
                  <a:srgbClr val="1D1D1B"/>
                </a:solidFill>
                <a:latin typeface="Calibri"/>
                <a:cs typeface="Calibri"/>
              </a:rPr>
              <a:t> 180 и более дней.</a:t>
            </a:r>
          </a:p>
          <a:p>
            <a:pPr marL="12700" marR="363855" algn="just">
              <a:lnSpc>
                <a:spcPct val="98500"/>
              </a:lnSpc>
              <a:spcBef>
                <a:spcPts val="130"/>
              </a:spcBef>
            </a:pPr>
            <a:endParaRPr lang="ru-RU" sz="1950" spc="-45" dirty="0">
              <a:solidFill>
                <a:srgbClr val="1D1D1B"/>
              </a:solidFill>
              <a:latin typeface="Calibri"/>
              <a:cs typeface="Calibri"/>
            </a:endParaRPr>
          </a:p>
          <a:p>
            <a:pPr marL="12700" marR="363855" algn="just">
              <a:lnSpc>
                <a:spcPct val="98500"/>
              </a:lnSpc>
              <a:spcBef>
                <a:spcPts val="130"/>
              </a:spcBef>
            </a:pPr>
            <a:r>
              <a:rPr lang="ru-RU" sz="1950" spc="-45" dirty="0">
                <a:solidFill>
                  <a:srgbClr val="1D1D1B"/>
                </a:solidFill>
                <a:latin typeface="Calibri"/>
                <a:cs typeface="Calibri"/>
              </a:rPr>
              <a:t>Активация </a:t>
            </a:r>
            <a:r>
              <a:rPr lang="ru-RU" sz="1950" spc="-45" dirty="0" err="1">
                <a:solidFill>
                  <a:srgbClr val="1D1D1B"/>
                </a:solidFill>
                <a:latin typeface="Calibri"/>
                <a:cs typeface="Calibri"/>
              </a:rPr>
              <a:t>промокода</a:t>
            </a:r>
            <a:r>
              <a:rPr lang="ru-RU" sz="1950" spc="-45" dirty="0">
                <a:solidFill>
                  <a:srgbClr val="1D1D1B"/>
                </a:solidFill>
                <a:latin typeface="Calibri"/>
                <a:cs typeface="Calibri"/>
              </a:rPr>
              <a:t> происходит при пополнении заявителем личного кабинета социальной сети ВКонтакте на сумму, равную номиналу купона.</a:t>
            </a:r>
            <a:endParaRPr lang="ru-RU" sz="1950" dirty="0">
              <a:latin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0142C5-B1F3-4F73-AD78-C91D7BD34607}"/>
              </a:ext>
            </a:extLst>
          </p:cNvPr>
          <p:cNvSpPr txBox="1"/>
          <p:nvPr/>
        </p:nvSpPr>
        <p:spPr>
          <a:xfrm>
            <a:off x="1954047" y="2965517"/>
            <a:ext cx="46150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spc="-60" dirty="0">
                <a:solidFill>
                  <a:srgbClr val="1D1D1B"/>
                </a:solidFill>
                <a:latin typeface="Calibri"/>
                <a:cs typeface="Calibri"/>
              </a:rPr>
              <a:t>ПРЕДОСТАВЛЕНИЕ БЕСПЛАТНОГО КУПОНА ДЛЯ УДВОЕНИЯ ПЕРВОГО ПЛАТЕЖА В РЕКЛАМНОМ КАБИНЕТЕ СОЦИАЛЬНОЙ СЕТИ ВКОНТАКТЕ НА СУММУ 3000 ИЛИ 5000 РУБЛЕЙ ДЛЯ НОВЫХ ПОЛЬЗОВАТЕЛЕЙ СОЦИАЛЬНОЙ СЕТИ ВКОНТАКТЕ</a:t>
            </a:r>
            <a:endParaRPr lang="ru-RU" sz="1800" dirty="0">
              <a:latin typeface="Calibri"/>
              <a:cs typeface="Calibri"/>
            </a:endParaRPr>
          </a:p>
          <a:p>
            <a:endParaRPr lang="ru-RU" dirty="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35BB8FB5-BA02-4BBE-BEC3-A17DF7A88B25}"/>
              </a:ext>
            </a:extLst>
          </p:cNvPr>
          <p:cNvSpPr txBox="1">
            <a:spLocks/>
          </p:cNvSpPr>
          <p:nvPr/>
        </p:nvSpPr>
        <p:spPr>
          <a:xfrm>
            <a:off x="1256622" y="3253740"/>
            <a:ext cx="717550" cy="836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9</a:t>
            </a:r>
            <a:endParaRPr lang="ru-RU" sz="5350" kern="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99D2E4E-82A4-454B-AD27-4E74A4B3D37A}"/>
              </a:ext>
            </a:extLst>
          </p:cNvPr>
          <p:cNvSpPr txBox="1"/>
          <p:nvPr/>
        </p:nvSpPr>
        <p:spPr>
          <a:xfrm>
            <a:off x="7924012" y="2959368"/>
            <a:ext cx="44344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b="1" spc="-70" dirty="0">
                <a:solidFill>
                  <a:srgbClr val="1D1D1B"/>
                </a:solidFill>
                <a:latin typeface="Calibri"/>
                <a:cs typeface="Calibri"/>
              </a:rPr>
              <a:t>КОМПЛЕКСНАЯ УСЛУГА ПО ОБУЧЕНИЮ ИНСТРУМЕНТАМ ПРОДВИЖЕНИЯ В РОССИЙСКИХ СОЦИАЛЬНЫХ СЕТЯХ И МЕССЕНДЖЕРАХ ДЛЯ СМСП И САМОЗАНЯТЫХ</a:t>
            </a:r>
          </a:p>
          <a:p>
            <a:endParaRPr lang="ru-RU" dirty="0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860A7520-BDC3-458F-BA3B-3A5BE954DA34}"/>
              </a:ext>
            </a:extLst>
          </p:cNvPr>
          <p:cNvSpPr txBox="1">
            <a:spLocks/>
          </p:cNvSpPr>
          <p:nvPr/>
        </p:nvSpPr>
        <p:spPr>
          <a:xfrm>
            <a:off x="7238212" y="3251119"/>
            <a:ext cx="717550" cy="8367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10</a:t>
            </a:r>
            <a:endParaRPr lang="ru-RU" sz="535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458E36B-8147-4E43-8CC3-04BB122190CF}"/>
              </a:ext>
            </a:extLst>
          </p:cNvPr>
          <p:cNvSpPr txBox="1"/>
          <p:nvPr/>
        </p:nvSpPr>
        <p:spPr>
          <a:xfrm>
            <a:off x="14033954" y="2904479"/>
            <a:ext cx="43434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spc="-45" dirty="0">
                <a:solidFill>
                  <a:srgbClr val="1D1D1B"/>
                </a:solidFill>
                <a:latin typeface="Calibri"/>
                <a:cs typeface="Calibri"/>
              </a:rPr>
              <a:t>ПОВЫШЕНИЕ КВАЛИФИКАЦИИ СОТРУДНИКОВ СУБЪЕКТА МСП И САМОЗАНЯТЫХ ПО РАБОТЕ НА МАРКЕТПЛЕЙСАХ</a:t>
            </a:r>
          </a:p>
          <a:p>
            <a:endParaRPr lang="ru-RU" dirty="0"/>
          </a:p>
        </p:txBody>
      </p:sp>
      <p:sp>
        <p:nvSpPr>
          <p:cNvPr id="20" name="object 3">
            <a:extLst>
              <a:ext uri="{FF2B5EF4-FFF2-40B4-BE49-F238E27FC236}">
                <a16:creationId xmlns:a16="http://schemas.microsoft.com/office/drawing/2014/main" id="{4E64B96C-E326-4935-94BB-E9F7912423B2}"/>
              </a:ext>
            </a:extLst>
          </p:cNvPr>
          <p:cNvSpPr txBox="1">
            <a:spLocks/>
          </p:cNvSpPr>
          <p:nvPr/>
        </p:nvSpPr>
        <p:spPr>
          <a:xfrm>
            <a:off x="13316404" y="3263022"/>
            <a:ext cx="717550" cy="842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495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12700">
              <a:spcBef>
                <a:spcPts val="105"/>
              </a:spcBef>
            </a:pPr>
            <a:r>
              <a:rPr lang="ru-RU" sz="5350" kern="0" spc="20" dirty="0">
                <a:solidFill>
                  <a:srgbClr val="E84E20"/>
                </a:solidFill>
              </a:rPr>
              <a:t>11</a:t>
            </a:r>
            <a:endParaRPr lang="ru-RU" sz="5350" kern="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8BFF600-5664-4B45-8B02-6CC1DCC7752B}"/>
              </a:ext>
            </a:extLst>
          </p:cNvPr>
          <p:cNvSpPr txBox="1"/>
          <p:nvPr/>
        </p:nvSpPr>
        <p:spPr>
          <a:xfrm>
            <a:off x="13342195" y="4785505"/>
            <a:ext cx="480785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Повышение квалификации одного сотрудника субъекта МСП/самозанятого по работе на маркетплейсах </a:t>
            </a:r>
            <a:r>
              <a:rPr lang="ru-RU" sz="2000" dirty="0" err="1"/>
              <a:t>Wildberries</a:t>
            </a:r>
            <a:r>
              <a:rPr lang="ru-RU" sz="2000" dirty="0"/>
              <a:t>, OZON, </a:t>
            </a:r>
            <a:r>
              <a:rPr lang="ru-RU" sz="2000" dirty="0" err="1"/>
              <a:t>AliExpress</a:t>
            </a:r>
            <a:r>
              <a:rPr lang="ru-RU" sz="2000" dirty="0"/>
              <a:t> Russia, </a:t>
            </a:r>
            <a:r>
              <a:rPr lang="ru-RU" sz="2000" dirty="0" err="1"/>
              <a:t>Яндекс.Маркет</a:t>
            </a:r>
            <a:r>
              <a:rPr lang="ru-RU" sz="2000" dirty="0"/>
              <a:t>, </a:t>
            </a:r>
            <a:r>
              <a:rPr lang="ru-RU" sz="2000" dirty="0" err="1"/>
              <a:t>Lamoda</a:t>
            </a:r>
            <a:r>
              <a:rPr lang="ru-RU" sz="2000" dirty="0"/>
              <a:t>, </a:t>
            </a:r>
            <a:r>
              <a:rPr lang="ru-RU" sz="2000" dirty="0" err="1"/>
              <a:t>СберМегаМаркет</a:t>
            </a:r>
            <a:r>
              <a:rPr lang="ru-RU" sz="2000" dirty="0"/>
              <a:t> с получением удостоверения дополнительного образования/сертификата по итогам прохождения программы “Развитие навыков аккаунт-менеджера при работе с маркетплейсами”, в объеме 16 </a:t>
            </a:r>
            <a:r>
              <a:rPr lang="ru-RU" sz="2000" dirty="0" err="1"/>
              <a:t>ак</a:t>
            </a:r>
            <a:r>
              <a:rPr lang="ru-RU" sz="2000" dirty="0"/>
              <a:t>. час. </a:t>
            </a:r>
            <a:endParaRPr lang="ru-RU" sz="2000" dirty="0">
              <a:latin typeface="Calibri"/>
              <a:cs typeface="Calibri"/>
            </a:endParaRPr>
          </a:p>
          <a:p>
            <a:endParaRPr lang="ru-RU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DAB217-7C3E-4AFC-89A9-C4FBDC047EB4}"/>
              </a:ext>
            </a:extLst>
          </p:cNvPr>
          <p:cNvSpPr txBox="1"/>
          <p:nvPr/>
        </p:nvSpPr>
        <p:spPr>
          <a:xfrm>
            <a:off x="7198106" y="4785505"/>
            <a:ext cx="5480050" cy="5231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Услуга включает в себя онлайн мастер-классы по следующим модулям: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1. Подготовка кампании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2. Работа с контентом для социальных сетей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3. Продвижение «ВКонтакте»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4. Таргетированная реклама «ВКонтакте»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5.Принципы и алгоритмы создания ярких креативов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6. Продвижение в «Телеграм»</a:t>
            </a: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7. Продвижение в других социальных сетях  Модуль 8. Рекламная система </a:t>
            </a:r>
            <a:r>
              <a:rPr lang="ru-RU" sz="2000" spc="-45" dirty="0" err="1">
                <a:solidFill>
                  <a:srgbClr val="1D1D1B"/>
                </a:solidFill>
                <a:latin typeface="Calibri"/>
                <a:cs typeface="Calibri"/>
              </a:rPr>
              <a:t>MyTarget</a:t>
            </a:r>
            <a:endParaRPr lang="ru-RU" sz="2000" spc="-45" dirty="0">
              <a:solidFill>
                <a:srgbClr val="1D1D1B"/>
              </a:solidFill>
              <a:latin typeface="Calibri"/>
              <a:cs typeface="Calibri"/>
            </a:endParaRPr>
          </a:p>
          <a:p>
            <a:pPr marL="12700" marR="5080">
              <a:lnSpc>
                <a:spcPct val="101000"/>
              </a:lnSpc>
              <a:spcBef>
                <a:spcPts val="770"/>
              </a:spcBef>
            </a:pPr>
            <a:r>
              <a:rPr lang="ru-RU" sz="2000" spc="-45" dirty="0">
                <a:solidFill>
                  <a:srgbClr val="1D1D1B"/>
                </a:solidFill>
                <a:latin typeface="Calibri"/>
                <a:cs typeface="Calibri"/>
              </a:rPr>
              <a:t>Модуль 9. Аналитика и реализация кампании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056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72C1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2427</Words>
  <Application>Microsoft Office PowerPoint</Application>
  <PresentationFormat>Произвольный</PresentationFormat>
  <Paragraphs>361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Muller Medium</vt:lpstr>
      <vt:lpstr>Symbol</vt:lpstr>
      <vt:lpstr>Times New Roman</vt:lpstr>
      <vt:lpstr>Office Theme</vt:lpstr>
      <vt:lpstr>Презентация PowerPoint</vt:lpstr>
      <vt:lpstr>МЕРЫ ПОДДЕРЖКИ ДЛЯ СМСП И САМОЗАНЯТЫХ</vt:lpstr>
      <vt:lpstr>МЕРЫ ПОДДЕРЖКИ ДЛЯ СМСП И САМОЗАНЯТЫХ</vt:lpstr>
      <vt:lpstr>МЕРЫ ПОДДЕРЖКИ ДЛЯ СМСП И САМОЗАНЯТЫХ</vt:lpstr>
      <vt:lpstr>МЕРЫ ПОДДЕРЖКИ ДЛЯ СМСП И САМОЗАНЯТЫХ</vt:lpstr>
      <vt:lpstr>МЕРЫ ПОДДЕРЖКИ ДЛЯ СМСП И САМОЗАНЯТЫХ 05 Микрофинансовый продукт «Развитие экспорта»</vt:lpstr>
      <vt:lpstr>МЕРЫ ПОДДЕРЖКИ ДЛЯ СМСП И САМОЗАНЯТЫХ</vt:lpstr>
      <vt:lpstr>МЕРЫ ПОДДЕРЖКИ ДЛЯ СМСП И САМОЗАНЯТЫХ</vt:lpstr>
      <vt:lpstr>МЕРЫ ПОДДЕРЖКИ ДЛЯ СМСП И САМОЗАНЯТЫХ</vt:lpstr>
      <vt:lpstr>12</vt:lpstr>
      <vt:lpstr>МЕРЫ ПОДДЕРЖКИ ДЛЯ СОЦИАЛЬНЫХ ПРЕДПРИЯТИЙ</vt:lpstr>
      <vt:lpstr>МЕРЫ ПОДДЕРЖКИ ДЛЯ СОЦИАЛЬНЫХ ПРЕДПРИЯТИЙ</vt:lpstr>
      <vt:lpstr>22</vt:lpstr>
      <vt:lpstr>МЕРЫ ПОДДЕРЖКИ ДЛЯ ЭКСПОРТНО ОРИЕНТИРОВАННЫХ  ПРЕДПРИЯТИЙ</vt:lpstr>
      <vt:lpstr>МЕРЫ ПОДДЕРЖКИ ДЛЯ ЭКСПОРТНО ОРИЕНТИРОВАННЫХ  ПРЕДПРИЯТИЙ</vt:lpstr>
      <vt:lpstr>МЕРЫ ПОДДЕРЖКИ ДЛЯ УПРАВЛЯЮЩИХ  КОМПАНИЙ И РЕЗИДЕНТОВ ИНДУСТРИАЛЬНЫХ  (ПРОМЫШЛЕННЫХ) ПАРКОВ</vt:lpstr>
      <vt:lpstr>МЕРЫ ПОДДЕРЖКИ НО «ГАРАНТИЙНЫЙ ФОНД  РЕСПУБЛИКИ ТАТАРСТАН</vt:lpstr>
      <vt:lpstr>КАК ПОЛУЧИТЬ УСЛУГИ ФОНДА?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София Ильфаровна Хисматова</dc:creator>
  <cp:lastModifiedBy>Admin</cp:lastModifiedBy>
  <cp:revision>35</cp:revision>
  <dcterms:created xsi:type="dcterms:W3CDTF">2022-06-14T13:23:58Z</dcterms:created>
  <dcterms:modified xsi:type="dcterms:W3CDTF">2023-02-17T11:16:57Z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2022-06-14T00:00:00Z</vt:filetime>
  </property>
</Properties>
</file>